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85316" y="10722186"/>
            <a:ext cx="18533745" cy="0"/>
          </a:xfrm>
          <a:custGeom>
            <a:avLst/>
            <a:gdLst/>
            <a:ahLst/>
            <a:cxnLst/>
            <a:rect l="l" t="t" r="r" b="b"/>
            <a:pathLst>
              <a:path w="18533745">
                <a:moveTo>
                  <a:pt x="0" y="0"/>
                </a:moveTo>
                <a:lnTo>
                  <a:pt x="18533467" y="0"/>
                </a:lnTo>
              </a:path>
            </a:pathLst>
          </a:custGeom>
          <a:ln w="62825">
            <a:solidFill>
              <a:srgbClr val="44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85316" y="586369"/>
            <a:ext cx="18533745" cy="0"/>
          </a:xfrm>
          <a:custGeom>
            <a:avLst/>
            <a:gdLst/>
            <a:ahLst/>
            <a:cxnLst/>
            <a:rect l="l" t="t" r="r" b="b"/>
            <a:pathLst>
              <a:path w="18533745">
                <a:moveTo>
                  <a:pt x="0" y="0"/>
                </a:moveTo>
                <a:lnTo>
                  <a:pt x="18533467" y="0"/>
                </a:lnTo>
              </a:path>
            </a:pathLst>
          </a:custGeom>
          <a:ln w="10470">
            <a:solidFill>
              <a:srgbClr val="44444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2832" y="1004042"/>
            <a:ext cx="8055796" cy="6980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2580" y="1964004"/>
            <a:ext cx="19110960" cy="1973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85316" y="10722186"/>
            <a:ext cx="18533745" cy="0"/>
          </a:xfrm>
          <a:custGeom>
            <a:avLst/>
            <a:gdLst/>
            <a:ahLst/>
            <a:cxnLst/>
            <a:rect l="l" t="t" r="r" b="b"/>
            <a:pathLst>
              <a:path w="18533745">
                <a:moveTo>
                  <a:pt x="0" y="0"/>
                </a:moveTo>
                <a:lnTo>
                  <a:pt x="18533467" y="0"/>
                </a:lnTo>
              </a:path>
            </a:pathLst>
          </a:custGeom>
          <a:ln w="62825">
            <a:solidFill>
              <a:srgbClr val="44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85316" y="586369"/>
            <a:ext cx="18533745" cy="0"/>
          </a:xfrm>
          <a:custGeom>
            <a:avLst/>
            <a:gdLst/>
            <a:ahLst/>
            <a:cxnLst/>
            <a:rect l="l" t="t" r="r" b="b"/>
            <a:pathLst>
              <a:path w="18533745">
                <a:moveTo>
                  <a:pt x="0" y="0"/>
                </a:moveTo>
                <a:lnTo>
                  <a:pt x="18533467" y="0"/>
                </a:lnTo>
              </a:path>
            </a:pathLst>
          </a:custGeom>
          <a:ln w="10470">
            <a:solidFill>
              <a:srgbClr val="44444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0944" y="0"/>
            <a:ext cx="8542200" cy="83941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85316" y="10722186"/>
            <a:ext cx="18533745" cy="0"/>
          </a:xfrm>
          <a:custGeom>
            <a:avLst/>
            <a:gdLst/>
            <a:ahLst/>
            <a:cxnLst/>
            <a:rect l="l" t="t" r="r" b="b"/>
            <a:pathLst>
              <a:path w="18533745">
                <a:moveTo>
                  <a:pt x="0" y="0"/>
                </a:moveTo>
                <a:lnTo>
                  <a:pt x="18533467" y="0"/>
                </a:lnTo>
              </a:path>
            </a:pathLst>
          </a:custGeom>
          <a:ln w="62825">
            <a:solidFill>
              <a:srgbClr val="44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85316" y="586369"/>
            <a:ext cx="18533745" cy="0"/>
          </a:xfrm>
          <a:custGeom>
            <a:avLst/>
            <a:gdLst/>
            <a:ahLst/>
            <a:cxnLst/>
            <a:rect l="l" t="t" r="r" b="b"/>
            <a:pathLst>
              <a:path w="18533745">
                <a:moveTo>
                  <a:pt x="0" y="0"/>
                </a:moveTo>
                <a:lnTo>
                  <a:pt x="18533467" y="0"/>
                </a:lnTo>
              </a:path>
            </a:pathLst>
          </a:custGeom>
          <a:ln w="10470">
            <a:solidFill>
              <a:srgbClr val="44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3801" y="8301287"/>
            <a:ext cx="15309215" cy="1483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2" Type="http://schemas.openxmlformats.org/officeDocument/2006/relationships/slideLayout" Target="../slideLayouts/slideLayout5.xml"/><Relationship Id="rId21" Type="http://schemas.openxmlformats.org/officeDocument/2006/relationships/image" Target="../media/image54.png"/><Relationship Id="rId20" Type="http://schemas.openxmlformats.org/officeDocument/2006/relationships/image" Target="../media/image53.png"/><Relationship Id="rId2" Type="http://schemas.openxmlformats.org/officeDocument/2006/relationships/image" Target="../media/image35.png"/><Relationship Id="rId19" Type="http://schemas.openxmlformats.org/officeDocument/2006/relationships/image" Target="../media/image52.png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80607" y="2714713"/>
              <a:ext cx="18742884" cy="68689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3928" y="1031832"/>
              <a:ext cx="6923883" cy="6095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6283" y="1955365"/>
              <a:ext cx="15652978" cy="49639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27788" y="9588515"/>
            <a:ext cx="3672204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600" spc="-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3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25" dirty="0">
                <a:latin typeface="Times New Roman" panose="02020603050405020304"/>
                <a:cs typeface="Times New Roman" panose="02020603050405020304"/>
              </a:rPr>
              <a:t>:-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5359" y="9588515"/>
            <a:ext cx="6126480" cy="11080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3660">
              <a:lnSpc>
                <a:spcPts val="4260"/>
              </a:lnSpc>
              <a:spcBef>
                <a:spcPts val="125"/>
              </a:spcBef>
            </a:pPr>
            <a:r>
              <a:rPr lang="en-US" altLang="" sz="3600" spc="-10" dirty="0">
                <a:latin typeface="Times New Roman" panose="02020603050405020304"/>
                <a:cs typeface="Times New Roman" panose="02020603050405020304"/>
              </a:rPr>
              <a:t>Dhruv Kundrai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 (2210990</a:t>
            </a:r>
            <a:r>
              <a:rPr lang="en-US" altLang="" sz="3600" spc="-10" dirty="0">
                <a:latin typeface="Times New Roman" panose="02020603050405020304"/>
                <a:cs typeface="Times New Roman" panose="02020603050405020304"/>
              </a:rPr>
              <a:t>276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)</a:t>
            </a:r>
            <a:endParaRPr sz="3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4260"/>
              </a:lnSpc>
            </a:pPr>
            <a:r>
              <a:rPr lang="en-US" altLang="" sz="3600" dirty="0">
                <a:latin typeface="Times New Roman" panose="02020603050405020304"/>
                <a:cs typeface="Times New Roman" panose="02020603050405020304"/>
              </a:rPr>
              <a:t>Dhruv Walia</a:t>
            </a:r>
            <a:r>
              <a:rPr sz="36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(2210990</a:t>
            </a:r>
            <a:r>
              <a:rPr lang="en-US" altLang="" sz="3600" spc="-10" dirty="0">
                <a:latin typeface="Times New Roman" panose="02020603050405020304"/>
                <a:cs typeface="Times New Roman" panose="02020603050405020304"/>
              </a:rPr>
              <a:t>280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)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03313" y="9588515"/>
            <a:ext cx="5673725" cy="5619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4260"/>
              </a:lnSpc>
              <a:spcBef>
                <a:spcPts val="125"/>
              </a:spcBef>
            </a:pPr>
            <a:r>
              <a:rPr lang="en-US" altLang="" sz="3600" spc="-90" dirty="0">
                <a:latin typeface="Times New Roman" panose="02020603050405020304"/>
                <a:cs typeface="Times New Roman" panose="02020603050405020304"/>
              </a:rPr>
              <a:t>Dipanshu Saini</a:t>
            </a:r>
            <a:r>
              <a:rPr sz="36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(2210990</a:t>
            </a:r>
            <a:r>
              <a:rPr lang="en-US" altLang="" sz="3600" spc="-10" dirty="0">
                <a:latin typeface="Times New Roman" panose="02020603050405020304"/>
                <a:cs typeface="Times New Roman" panose="02020603050405020304"/>
              </a:rPr>
              <a:t>288</a:t>
            </a:r>
            <a:r>
              <a:rPr sz="3600" spc="-10" dirty="0">
                <a:latin typeface="Times New Roman" panose="02020603050405020304"/>
                <a:cs typeface="Times New Roman" panose="02020603050405020304"/>
              </a:rPr>
              <a:t>)</a:t>
            </a:r>
            <a:endParaRPr sz="3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87815" y="984504"/>
              <a:ext cx="9915289" cy="6980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4564" y="1904340"/>
              <a:ext cx="16794671" cy="74234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9423" y="1909208"/>
              <a:ext cx="16710904" cy="73396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7535" y="9228568"/>
            <a:ext cx="1960499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dirty="0">
                <a:latin typeface="Liberation Sans Narrow"/>
                <a:cs typeface="Liberation Sans Narrow"/>
              </a:rPr>
              <a:t>Lastly,</a:t>
            </a:r>
            <a:r>
              <a:rPr sz="3800" spc="-175" dirty="0">
                <a:latin typeface="Liberation Sans Narrow"/>
                <a:cs typeface="Liberation Sans Narrow"/>
              </a:rPr>
              <a:t> </a:t>
            </a:r>
            <a:r>
              <a:rPr sz="3800" spc="229" dirty="0">
                <a:latin typeface="Liberation Sans Narrow"/>
                <a:cs typeface="Liberation Sans Narrow"/>
              </a:rPr>
              <a:t>we</a:t>
            </a:r>
            <a:r>
              <a:rPr sz="3800" spc="215" dirty="0">
                <a:latin typeface="Liberation Sans Narrow"/>
                <a:cs typeface="Liberation Sans Narrow"/>
              </a:rPr>
              <a:t> </a:t>
            </a:r>
            <a:r>
              <a:rPr sz="3800" spc="65" dirty="0">
                <a:latin typeface="Liberation Sans Narrow"/>
                <a:cs typeface="Liberation Sans Narrow"/>
              </a:rPr>
              <a:t>used</a:t>
            </a:r>
            <a:r>
              <a:rPr sz="3800" spc="220" dirty="0">
                <a:latin typeface="Liberation Sans Narrow"/>
                <a:cs typeface="Liberation Sans Narrow"/>
              </a:rPr>
              <a:t> </a:t>
            </a:r>
            <a:r>
              <a:rPr sz="3800" spc="200" dirty="0">
                <a:latin typeface="Liberation Sans Narrow"/>
                <a:cs typeface="Liberation Sans Narrow"/>
              </a:rPr>
              <a:t>the</a:t>
            </a:r>
            <a:r>
              <a:rPr sz="3800" spc="220" dirty="0">
                <a:latin typeface="Liberation Sans Narrow"/>
                <a:cs typeface="Liberation Sans Narrow"/>
              </a:rPr>
              <a:t> </a:t>
            </a:r>
            <a:r>
              <a:rPr sz="3800" spc="125" dirty="0">
                <a:latin typeface="Liberation Sans Narrow"/>
                <a:cs typeface="Liberation Sans Narrow"/>
              </a:rPr>
              <a:t>logistic</a:t>
            </a:r>
            <a:r>
              <a:rPr sz="3800" spc="215" dirty="0">
                <a:latin typeface="Liberation Sans Narrow"/>
                <a:cs typeface="Liberation Sans Narrow"/>
              </a:rPr>
              <a:t> </a:t>
            </a:r>
            <a:r>
              <a:rPr sz="3800" spc="114" dirty="0">
                <a:latin typeface="Liberation Sans Narrow"/>
                <a:cs typeface="Liberation Sans Narrow"/>
              </a:rPr>
              <a:t>regression</a:t>
            </a:r>
            <a:r>
              <a:rPr sz="3800" spc="220" dirty="0">
                <a:latin typeface="Liberation Sans Narrow"/>
                <a:cs typeface="Liberation Sans Narrow"/>
              </a:rPr>
              <a:t> </a:t>
            </a:r>
            <a:r>
              <a:rPr sz="3800" spc="180" dirty="0">
                <a:latin typeface="Liberation Sans Narrow"/>
                <a:cs typeface="Liberation Sans Narrow"/>
              </a:rPr>
              <a:t>algorithm</a:t>
            </a:r>
            <a:r>
              <a:rPr sz="3800" spc="220" dirty="0">
                <a:latin typeface="Liberation Sans Narrow"/>
                <a:cs typeface="Liberation Sans Narrow"/>
              </a:rPr>
              <a:t> </a:t>
            </a:r>
            <a:r>
              <a:rPr sz="3800" spc="280" dirty="0">
                <a:latin typeface="Liberation Sans Narrow"/>
                <a:cs typeface="Liberation Sans Narrow"/>
              </a:rPr>
              <a:t>for</a:t>
            </a:r>
            <a:r>
              <a:rPr sz="3800" spc="215" dirty="0">
                <a:latin typeface="Liberation Sans Narrow"/>
                <a:cs typeface="Liberation Sans Narrow"/>
              </a:rPr>
              <a:t> </a:t>
            </a:r>
            <a:r>
              <a:rPr sz="3800" spc="200" dirty="0">
                <a:latin typeface="Liberation Sans Narrow"/>
                <a:cs typeface="Liberation Sans Narrow"/>
              </a:rPr>
              <a:t>prediction</a:t>
            </a:r>
            <a:r>
              <a:rPr sz="3800" spc="220" dirty="0">
                <a:latin typeface="Liberation Sans Narrow"/>
                <a:cs typeface="Liberation Sans Narrow"/>
              </a:rPr>
              <a:t> </a:t>
            </a:r>
            <a:r>
              <a:rPr sz="3800" spc="210" dirty="0">
                <a:latin typeface="Liberation Sans Narrow"/>
                <a:cs typeface="Liberation Sans Narrow"/>
              </a:rPr>
              <a:t>of</a:t>
            </a:r>
            <a:r>
              <a:rPr sz="3800" spc="-175" dirty="0">
                <a:latin typeface="Liberation Sans Narrow"/>
                <a:cs typeface="Liberation Sans Narrow"/>
              </a:rPr>
              <a:t> </a:t>
            </a:r>
            <a:r>
              <a:rPr sz="3800" spc="340" dirty="0">
                <a:latin typeface="Liberation Sans Narrow"/>
                <a:cs typeface="Liberation Sans Narrow"/>
              </a:rPr>
              <a:t>AQI</a:t>
            </a:r>
            <a:r>
              <a:rPr sz="3800" spc="220" dirty="0">
                <a:latin typeface="Liberation Sans Narrow"/>
                <a:cs typeface="Liberation Sans Narrow"/>
              </a:rPr>
              <a:t> </a:t>
            </a:r>
            <a:r>
              <a:rPr sz="3800" spc="125" dirty="0">
                <a:latin typeface="Liberation Sans Narrow"/>
                <a:cs typeface="Liberation Sans Narrow"/>
              </a:rPr>
              <a:t>quality</a:t>
            </a:r>
            <a:r>
              <a:rPr sz="3800" spc="220" dirty="0">
                <a:latin typeface="Liberation Sans Narrow"/>
                <a:cs typeface="Liberation Sans Narrow"/>
              </a:rPr>
              <a:t> </a:t>
            </a:r>
            <a:r>
              <a:rPr sz="3800" spc="105" dirty="0">
                <a:latin typeface="Liberation Sans Narrow"/>
                <a:cs typeface="Liberation Sans Narrow"/>
              </a:rPr>
              <a:t>by</a:t>
            </a:r>
            <a:r>
              <a:rPr sz="3800" spc="215" dirty="0">
                <a:latin typeface="Liberation Sans Narrow"/>
                <a:cs typeface="Liberation Sans Narrow"/>
              </a:rPr>
              <a:t> </a:t>
            </a:r>
            <a:r>
              <a:rPr sz="3800" dirty="0">
                <a:latin typeface="Liberation Sans Narrow"/>
                <a:cs typeface="Liberation Sans Narrow"/>
              </a:rPr>
              <a:t>using</a:t>
            </a:r>
            <a:r>
              <a:rPr sz="3800" spc="220" dirty="0">
                <a:latin typeface="Liberation Sans Narrow"/>
                <a:cs typeface="Liberation Sans Narrow"/>
              </a:rPr>
              <a:t> </a:t>
            </a:r>
            <a:r>
              <a:rPr sz="3800" spc="200" dirty="0">
                <a:latin typeface="Liberation Sans Narrow"/>
                <a:cs typeface="Liberation Sans Narrow"/>
              </a:rPr>
              <a:t>the</a:t>
            </a:r>
            <a:r>
              <a:rPr sz="3800" spc="220" dirty="0">
                <a:latin typeface="Liberation Sans Narrow"/>
                <a:cs typeface="Liberation Sans Narrow"/>
              </a:rPr>
              <a:t> </a:t>
            </a:r>
            <a:r>
              <a:rPr sz="3800" spc="130" dirty="0">
                <a:latin typeface="Liberation Sans Narrow"/>
                <a:cs typeface="Liberation Sans Narrow"/>
              </a:rPr>
              <a:t>testing</a:t>
            </a:r>
            <a:r>
              <a:rPr sz="3800" spc="215" dirty="0">
                <a:latin typeface="Liberation Sans Narrow"/>
                <a:cs typeface="Liberation Sans Narrow"/>
              </a:rPr>
              <a:t> </a:t>
            </a:r>
            <a:r>
              <a:rPr sz="3800" spc="50" dirty="0">
                <a:latin typeface="Liberation Sans Narrow"/>
                <a:cs typeface="Liberation Sans Narrow"/>
              </a:rPr>
              <a:t>set.</a:t>
            </a:r>
            <a:endParaRPr sz="3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407510" y="1004043"/>
              <a:ext cx="7311232" cy="6980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8246" y="1852844"/>
              <a:ext cx="15741615" cy="76769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3115" y="1857702"/>
              <a:ext cx="15657847" cy="759314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51236" y="9568432"/>
            <a:ext cx="1805940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195" dirty="0">
                <a:latin typeface="Liberation Sans Narrow"/>
                <a:cs typeface="Liberation Sans Narrow"/>
              </a:rPr>
              <a:t>The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80" dirty="0">
                <a:latin typeface="Liberation Sans Narrow"/>
                <a:cs typeface="Liberation Sans Narrow"/>
              </a:rPr>
              <a:t>above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50" dirty="0">
                <a:latin typeface="Liberation Sans Narrow"/>
                <a:cs typeface="Liberation Sans Narrow"/>
              </a:rPr>
              <a:t>image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125" dirty="0">
                <a:latin typeface="Liberation Sans Narrow"/>
                <a:cs typeface="Liberation Sans Narrow"/>
              </a:rPr>
              <a:t>depicts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200" dirty="0">
                <a:latin typeface="Liberation Sans Narrow"/>
                <a:cs typeface="Liberation Sans Narrow"/>
              </a:rPr>
              <a:t>the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185" dirty="0">
                <a:latin typeface="Liberation Sans Narrow"/>
                <a:cs typeface="Liberation Sans Narrow"/>
              </a:rPr>
              <a:t>predicted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dirty="0">
                <a:latin typeface="Liberation Sans Narrow"/>
                <a:cs typeface="Liberation Sans Narrow"/>
              </a:rPr>
              <a:t>values</a:t>
            </a:r>
            <a:r>
              <a:rPr sz="3800" spc="210" dirty="0">
                <a:latin typeface="Liberation Sans Narrow"/>
                <a:cs typeface="Liberation Sans Narrow"/>
              </a:rPr>
              <a:t> of </a:t>
            </a:r>
            <a:r>
              <a:rPr sz="3800" spc="200" dirty="0">
                <a:latin typeface="Liberation Sans Narrow"/>
                <a:cs typeface="Liberation Sans Narrow"/>
              </a:rPr>
              <a:t>the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155" dirty="0">
                <a:latin typeface="Liberation Sans Narrow"/>
                <a:cs typeface="Liberation Sans Narrow"/>
              </a:rPr>
              <a:t>air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125" dirty="0">
                <a:latin typeface="Liberation Sans Narrow"/>
                <a:cs typeface="Liberation Sans Narrow"/>
              </a:rPr>
              <a:t>quality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75" dirty="0">
                <a:latin typeface="Liberation Sans Narrow"/>
                <a:cs typeface="Liberation Sans Narrow"/>
              </a:rPr>
              <a:t>ranging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270" dirty="0">
                <a:latin typeface="Liberation Sans Narrow"/>
                <a:cs typeface="Liberation Sans Narrow"/>
              </a:rPr>
              <a:t>from</a:t>
            </a:r>
            <a:r>
              <a:rPr sz="3800" spc="-180" dirty="0">
                <a:latin typeface="Liberation Sans Narrow"/>
                <a:cs typeface="Liberation Sans Narrow"/>
              </a:rPr>
              <a:t> </a:t>
            </a:r>
            <a:r>
              <a:rPr sz="3800" spc="250" dirty="0">
                <a:latin typeface="Liberation Sans Narrow"/>
                <a:cs typeface="Liberation Sans Narrow"/>
              </a:rPr>
              <a:t>‘Good’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375" dirty="0">
                <a:latin typeface="Liberation Sans Narrow"/>
                <a:cs typeface="Liberation Sans Narrow"/>
              </a:rPr>
              <a:t>to</a:t>
            </a:r>
            <a:r>
              <a:rPr sz="3800" spc="-175" dirty="0">
                <a:latin typeface="Liberation Sans Narrow"/>
                <a:cs typeface="Liberation Sans Narrow"/>
              </a:rPr>
              <a:t> </a:t>
            </a:r>
            <a:r>
              <a:rPr sz="3800" spc="185" dirty="0">
                <a:latin typeface="Liberation Sans Narrow"/>
                <a:cs typeface="Liberation Sans Narrow"/>
              </a:rPr>
              <a:t>‘Poor’</a:t>
            </a:r>
            <a:endParaRPr sz="3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33419" y="1004043"/>
            <a:ext cx="8053482" cy="69804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8000" y="1612716"/>
            <a:ext cx="10085070" cy="8555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1160" indent="-37846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91160" algn="l"/>
              </a:tabLst>
            </a:pPr>
            <a:r>
              <a:rPr sz="2000" b="1" spc="105" dirty="0">
                <a:latin typeface="Trebuchet MS" panose="020B0603020202020204"/>
                <a:cs typeface="Trebuchet MS" panose="020B0603020202020204"/>
              </a:rPr>
              <a:t>Enhanced</a:t>
            </a:r>
            <a:r>
              <a:rPr sz="2000" b="1" spc="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100" dirty="0">
                <a:latin typeface="Trebuchet MS" panose="020B0603020202020204"/>
                <a:cs typeface="Trebuchet MS" panose="020B0603020202020204"/>
              </a:rPr>
              <a:t>Prediction</a:t>
            </a:r>
            <a:r>
              <a:rPr sz="2000" b="1" spc="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110" dirty="0">
                <a:latin typeface="Trebuchet MS" panose="020B0603020202020204"/>
                <a:cs typeface="Trebuchet MS" panose="020B0603020202020204"/>
              </a:rPr>
              <a:t>Models: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388620" lvl="1" indent="-260985">
              <a:lnSpc>
                <a:spcPct val="100000"/>
              </a:lnSpc>
              <a:spcBef>
                <a:spcPts val="49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8620" algn="l"/>
              </a:tabLst>
            </a:pPr>
            <a:r>
              <a:rPr sz="2000" spc="120" dirty="0">
                <a:latin typeface="Liberation Sans Narrow"/>
                <a:cs typeface="Liberation Sans Narrow"/>
              </a:rPr>
              <a:t>Integration</a:t>
            </a:r>
            <a:r>
              <a:rPr sz="2000" spc="195" dirty="0">
                <a:latin typeface="Liberation Sans Narrow"/>
                <a:cs typeface="Liberation Sans Narrow"/>
              </a:rPr>
              <a:t> </a:t>
            </a:r>
            <a:r>
              <a:rPr sz="2000" spc="145" dirty="0">
                <a:latin typeface="Liberation Sans Narrow"/>
                <a:cs typeface="Liberation Sans Narrow"/>
              </a:rPr>
              <a:t>of</a:t>
            </a:r>
            <a:r>
              <a:rPr sz="2000" spc="195" dirty="0">
                <a:latin typeface="Liberation Sans Narrow"/>
                <a:cs typeface="Liberation Sans Narrow"/>
              </a:rPr>
              <a:t> </a:t>
            </a:r>
            <a:r>
              <a:rPr sz="2000" dirty="0">
                <a:latin typeface="Liberation Sans Narrow"/>
                <a:cs typeface="Liberation Sans Narrow"/>
              </a:rPr>
              <a:t>advanced</a:t>
            </a:r>
            <a:r>
              <a:rPr sz="2000" spc="195" dirty="0">
                <a:latin typeface="Liberation Sans Narrow"/>
                <a:cs typeface="Liberation Sans Narrow"/>
              </a:rPr>
              <a:t> </a:t>
            </a:r>
            <a:r>
              <a:rPr sz="2000" spc="80" dirty="0">
                <a:latin typeface="Liberation Sans Narrow"/>
                <a:cs typeface="Liberation Sans Narrow"/>
              </a:rPr>
              <a:t>machine</a:t>
            </a:r>
            <a:r>
              <a:rPr sz="2000" spc="195" dirty="0">
                <a:latin typeface="Liberation Sans Narrow"/>
                <a:cs typeface="Liberation Sans Narrow"/>
              </a:rPr>
              <a:t> </a:t>
            </a:r>
            <a:r>
              <a:rPr sz="2000" spc="70" dirty="0">
                <a:latin typeface="Liberation Sans Narrow"/>
                <a:cs typeface="Liberation Sans Narrow"/>
              </a:rPr>
              <a:t>learning</a:t>
            </a:r>
            <a:r>
              <a:rPr sz="2000" spc="195" dirty="0">
                <a:latin typeface="Liberation Sans Narrow"/>
                <a:cs typeface="Liberation Sans Narrow"/>
              </a:rPr>
              <a:t> </a:t>
            </a:r>
            <a:r>
              <a:rPr sz="2000" spc="55" dirty="0">
                <a:latin typeface="Liberation Sans Narrow"/>
                <a:cs typeface="Liberation Sans Narrow"/>
              </a:rPr>
              <a:t>and</a:t>
            </a:r>
            <a:r>
              <a:rPr sz="2000" spc="-85" dirty="0">
                <a:latin typeface="Liberation Sans Narrow"/>
                <a:cs typeface="Liberation Sans Narrow"/>
              </a:rPr>
              <a:t> </a:t>
            </a:r>
            <a:r>
              <a:rPr sz="2000" spc="165" dirty="0">
                <a:latin typeface="Liberation Sans Narrow"/>
                <a:cs typeface="Liberation Sans Narrow"/>
              </a:rPr>
              <a:t>AI</a:t>
            </a:r>
            <a:r>
              <a:rPr sz="2000" spc="195" dirty="0">
                <a:latin typeface="Liberation Sans Narrow"/>
                <a:cs typeface="Liberation Sans Narrow"/>
              </a:rPr>
              <a:t> </a:t>
            </a:r>
            <a:r>
              <a:rPr sz="2000" spc="70" dirty="0">
                <a:latin typeface="Liberation Sans Narrow"/>
                <a:cs typeface="Liberation Sans Narrow"/>
              </a:rPr>
              <a:t>techniques</a:t>
            </a:r>
            <a:endParaRPr sz="2000">
              <a:latin typeface="Liberation Sans Narrow"/>
              <a:cs typeface="Liberation Sans Narrow"/>
            </a:endParaRPr>
          </a:p>
          <a:p>
            <a:pPr marL="388620" lvl="1" indent="-260985">
              <a:lnSpc>
                <a:spcPct val="100000"/>
              </a:lnSpc>
              <a:spcBef>
                <a:spcPts val="48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8620" algn="l"/>
              </a:tabLst>
            </a:pPr>
            <a:r>
              <a:rPr sz="2000" spc="85" dirty="0">
                <a:latin typeface="Liberation Sans Narrow"/>
                <a:cs typeface="Liberation Sans Narrow"/>
              </a:rPr>
              <a:t>Use</a:t>
            </a:r>
            <a:r>
              <a:rPr sz="2000" spc="125" dirty="0">
                <a:latin typeface="Liberation Sans Narrow"/>
                <a:cs typeface="Liberation Sans Narrow"/>
              </a:rPr>
              <a:t> </a:t>
            </a:r>
            <a:r>
              <a:rPr sz="2000" spc="145" dirty="0">
                <a:latin typeface="Liberation Sans Narrow"/>
                <a:cs typeface="Liberation Sans Narrow"/>
              </a:rPr>
              <a:t>of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85" dirty="0">
                <a:latin typeface="Liberation Sans Narrow"/>
                <a:cs typeface="Liberation Sans Narrow"/>
              </a:rPr>
              <a:t>deep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70" dirty="0">
                <a:latin typeface="Liberation Sans Narrow"/>
                <a:cs typeface="Liberation Sans Narrow"/>
              </a:rPr>
              <a:t>learning</a:t>
            </a:r>
            <a:r>
              <a:rPr sz="2000" spc="135" dirty="0">
                <a:latin typeface="Liberation Sans Narrow"/>
                <a:cs typeface="Liberation Sans Narrow"/>
              </a:rPr>
              <a:t> </a:t>
            </a:r>
            <a:r>
              <a:rPr sz="2000" spc="190" dirty="0">
                <a:latin typeface="Liberation Sans Narrow"/>
                <a:cs typeface="Liberation Sans Narrow"/>
              </a:rPr>
              <a:t>for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190" dirty="0">
                <a:latin typeface="Liberation Sans Narrow"/>
                <a:cs typeface="Liberation Sans Narrow"/>
              </a:rPr>
              <a:t>more</a:t>
            </a:r>
            <a:r>
              <a:rPr sz="2000" spc="135" dirty="0">
                <a:latin typeface="Liberation Sans Narrow"/>
                <a:cs typeface="Liberation Sans Narrow"/>
              </a:rPr>
              <a:t> </a:t>
            </a:r>
            <a:r>
              <a:rPr sz="2000" spc="85" dirty="0">
                <a:latin typeface="Liberation Sans Narrow"/>
                <a:cs typeface="Liberation Sans Narrow"/>
              </a:rPr>
              <a:t>accurate</a:t>
            </a:r>
            <a:r>
              <a:rPr sz="2000" spc="145" dirty="0">
                <a:latin typeface="Liberation Sans Narrow"/>
                <a:cs typeface="Liberation Sans Narrow"/>
              </a:rPr>
              <a:t> </a:t>
            </a:r>
            <a:r>
              <a:rPr sz="2000" spc="55" dirty="0">
                <a:latin typeface="Liberation Sans Narrow"/>
                <a:cs typeface="Liberation Sans Narrow"/>
              </a:rPr>
              <a:t>and</a:t>
            </a:r>
            <a:r>
              <a:rPr sz="2000" spc="135" dirty="0">
                <a:latin typeface="Liberation Sans Narrow"/>
                <a:cs typeface="Liberation Sans Narrow"/>
              </a:rPr>
              <a:t> </a:t>
            </a:r>
            <a:r>
              <a:rPr sz="2000" spc="85" dirty="0">
                <a:latin typeface="Liberation Sans Narrow"/>
                <a:cs typeface="Liberation Sans Narrow"/>
              </a:rPr>
              <a:t>dynamic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110" dirty="0">
                <a:latin typeface="Liberation Sans Narrow"/>
                <a:cs typeface="Liberation Sans Narrow"/>
              </a:rPr>
              <a:t>predictions</a:t>
            </a:r>
            <a:endParaRPr sz="2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2165"/>
              </a:spcBef>
            </a:pPr>
            <a:endParaRPr sz="2550">
              <a:latin typeface="Liberation Sans Narrow"/>
              <a:cs typeface="Liberation Sans Narrow"/>
            </a:endParaRPr>
          </a:p>
          <a:p>
            <a:pPr marL="391160" indent="-378460">
              <a:lnSpc>
                <a:spcPct val="100000"/>
              </a:lnSpc>
              <a:buAutoNum type="arabicPeriod" startAt="2"/>
              <a:tabLst>
                <a:tab pos="391160" algn="l"/>
              </a:tabLst>
            </a:pPr>
            <a:r>
              <a:rPr sz="2000" b="1" spc="150" dirty="0">
                <a:latin typeface="Trebuchet MS" panose="020B0603020202020204"/>
                <a:cs typeface="Trebuchet MS" panose="020B0603020202020204"/>
              </a:rPr>
              <a:t>Improved</a:t>
            </a:r>
            <a:r>
              <a:rPr sz="2000" b="1" spc="-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204" dirty="0">
                <a:latin typeface="Trebuchet MS" panose="020B0603020202020204"/>
                <a:cs typeface="Trebuchet MS" panose="020B0603020202020204"/>
              </a:rPr>
              <a:t>Data</a:t>
            </a:r>
            <a:r>
              <a:rPr sz="2000" b="1" spc="-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70" dirty="0">
                <a:latin typeface="Trebuchet MS" panose="020B0603020202020204"/>
                <a:cs typeface="Trebuchet MS" panose="020B0603020202020204"/>
              </a:rPr>
              <a:t>Collection: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388620" lvl="1" indent="-260985">
              <a:lnSpc>
                <a:spcPct val="100000"/>
              </a:lnSpc>
              <a:spcBef>
                <a:spcPts val="500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8620" algn="l"/>
              </a:tabLst>
            </a:pPr>
            <a:r>
              <a:rPr sz="2000" spc="65" dirty="0">
                <a:latin typeface="Liberation Sans Narrow"/>
                <a:cs typeface="Liberation Sans Narrow"/>
              </a:rPr>
              <a:t>Expansion</a:t>
            </a:r>
            <a:r>
              <a:rPr sz="2000" spc="155" dirty="0">
                <a:latin typeface="Liberation Sans Narrow"/>
                <a:cs typeface="Liberation Sans Narrow"/>
              </a:rPr>
              <a:t> </a:t>
            </a:r>
            <a:r>
              <a:rPr sz="2000" spc="145" dirty="0">
                <a:latin typeface="Liberation Sans Narrow"/>
                <a:cs typeface="Liberation Sans Narrow"/>
              </a:rPr>
              <a:t>of</a:t>
            </a:r>
            <a:r>
              <a:rPr sz="2000" spc="155" dirty="0">
                <a:latin typeface="Liberation Sans Narrow"/>
                <a:cs typeface="Liberation Sans Narrow"/>
              </a:rPr>
              <a:t> </a:t>
            </a:r>
            <a:r>
              <a:rPr sz="2000" spc="85" dirty="0">
                <a:latin typeface="Liberation Sans Narrow"/>
                <a:cs typeface="Liberation Sans Narrow"/>
              </a:rPr>
              <a:t>real-</a:t>
            </a:r>
            <a:r>
              <a:rPr sz="2000" spc="155" dirty="0">
                <a:latin typeface="Liberation Sans Narrow"/>
                <a:cs typeface="Liberation Sans Narrow"/>
              </a:rPr>
              <a:t>time monitoring </a:t>
            </a:r>
            <a:r>
              <a:rPr sz="2000" spc="150" dirty="0">
                <a:latin typeface="Liberation Sans Narrow"/>
                <a:cs typeface="Liberation Sans Narrow"/>
              </a:rPr>
              <a:t>networks</a:t>
            </a:r>
            <a:endParaRPr sz="2000">
              <a:latin typeface="Liberation Sans Narrow"/>
              <a:cs typeface="Liberation Sans Narrow"/>
            </a:endParaRPr>
          </a:p>
          <a:p>
            <a:pPr marL="388620" lvl="1" indent="-260985">
              <a:lnSpc>
                <a:spcPct val="100000"/>
              </a:lnSpc>
              <a:spcBef>
                <a:spcPts val="48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8620" algn="l"/>
              </a:tabLst>
            </a:pPr>
            <a:r>
              <a:rPr sz="2000" spc="120" dirty="0">
                <a:latin typeface="Liberation Sans Narrow"/>
                <a:cs typeface="Liberation Sans Narrow"/>
              </a:rPr>
              <a:t>Utilisation</a:t>
            </a:r>
            <a:r>
              <a:rPr sz="2000" spc="130" dirty="0">
                <a:latin typeface="Liberation Sans Narrow"/>
                <a:cs typeface="Liberation Sans Narrow"/>
              </a:rPr>
              <a:t> </a:t>
            </a:r>
            <a:r>
              <a:rPr sz="2000" spc="145" dirty="0">
                <a:latin typeface="Liberation Sans Narrow"/>
                <a:cs typeface="Liberation Sans Narrow"/>
              </a:rPr>
              <a:t>of</a:t>
            </a:r>
            <a:r>
              <a:rPr sz="2000" spc="150" dirty="0">
                <a:latin typeface="Liberation Sans Narrow"/>
                <a:cs typeface="Liberation Sans Narrow"/>
              </a:rPr>
              <a:t> </a:t>
            </a:r>
            <a:r>
              <a:rPr sz="2000" spc="80" dirty="0">
                <a:latin typeface="Liberation Sans Narrow"/>
                <a:cs typeface="Liberation Sans Narrow"/>
              </a:rPr>
              <a:t>satellite</a:t>
            </a:r>
            <a:r>
              <a:rPr sz="2000" spc="145" dirty="0">
                <a:latin typeface="Liberation Sans Narrow"/>
                <a:cs typeface="Liberation Sans Narrow"/>
              </a:rPr>
              <a:t> </a:t>
            </a:r>
            <a:r>
              <a:rPr sz="2000" spc="55" dirty="0">
                <a:latin typeface="Liberation Sans Narrow"/>
                <a:cs typeface="Liberation Sans Narrow"/>
              </a:rPr>
              <a:t>and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185" dirty="0">
                <a:latin typeface="Liberation Sans Narrow"/>
                <a:cs typeface="Liberation Sans Narrow"/>
              </a:rPr>
              <a:t>IoT</a:t>
            </a:r>
            <a:r>
              <a:rPr sz="2000" spc="145" dirty="0">
                <a:latin typeface="Liberation Sans Narrow"/>
                <a:cs typeface="Liberation Sans Narrow"/>
              </a:rPr>
              <a:t> </a:t>
            </a:r>
            <a:r>
              <a:rPr sz="2000" spc="70" dirty="0">
                <a:latin typeface="Liberation Sans Narrow"/>
                <a:cs typeface="Liberation Sans Narrow"/>
              </a:rPr>
              <a:t>sensors</a:t>
            </a:r>
            <a:r>
              <a:rPr sz="2000" spc="145" dirty="0">
                <a:latin typeface="Liberation Sans Narrow"/>
                <a:cs typeface="Liberation Sans Narrow"/>
              </a:rPr>
              <a:t> </a:t>
            </a:r>
            <a:r>
              <a:rPr sz="2000" spc="190" dirty="0">
                <a:latin typeface="Liberation Sans Narrow"/>
                <a:cs typeface="Liberation Sans Narrow"/>
              </a:rPr>
              <a:t>for</a:t>
            </a:r>
            <a:r>
              <a:rPr sz="2000" spc="145" dirty="0">
                <a:latin typeface="Liberation Sans Narrow"/>
                <a:cs typeface="Liberation Sans Narrow"/>
              </a:rPr>
              <a:t> </a:t>
            </a:r>
            <a:r>
              <a:rPr sz="2000" spc="100" dirty="0">
                <a:latin typeface="Liberation Sans Narrow"/>
                <a:cs typeface="Liberation Sans Narrow"/>
              </a:rPr>
              <a:t>comprehensive</a:t>
            </a:r>
            <a:r>
              <a:rPr sz="2000" spc="150" dirty="0">
                <a:latin typeface="Liberation Sans Narrow"/>
                <a:cs typeface="Liberation Sans Narrow"/>
              </a:rPr>
              <a:t> </a:t>
            </a:r>
            <a:r>
              <a:rPr sz="2000" spc="35" dirty="0">
                <a:latin typeface="Liberation Sans Narrow"/>
                <a:cs typeface="Liberation Sans Narrow"/>
              </a:rPr>
              <a:t>data</a:t>
            </a:r>
            <a:endParaRPr sz="2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2160"/>
              </a:spcBef>
            </a:pPr>
            <a:endParaRPr sz="2550">
              <a:latin typeface="Liberation Sans Narrow"/>
              <a:cs typeface="Liberation Sans Narrow"/>
            </a:endParaRPr>
          </a:p>
          <a:p>
            <a:pPr marL="391160" indent="-37846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391160" algn="l"/>
              </a:tabLst>
            </a:pPr>
            <a:r>
              <a:rPr sz="2000" b="1" spc="155" dirty="0">
                <a:latin typeface="Trebuchet MS" panose="020B0603020202020204"/>
                <a:cs typeface="Trebuchet MS" panose="020B0603020202020204"/>
              </a:rPr>
              <a:t>Real-</a:t>
            </a:r>
            <a:r>
              <a:rPr sz="2000" b="1" spc="185" dirty="0">
                <a:latin typeface="Trebuchet MS" panose="020B0603020202020204"/>
                <a:cs typeface="Trebuchet MS" panose="020B0603020202020204"/>
              </a:rPr>
              <a:t>Time</a:t>
            </a:r>
            <a:r>
              <a:rPr sz="2000" b="1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130" dirty="0">
                <a:latin typeface="Trebuchet MS" panose="020B0603020202020204"/>
                <a:cs typeface="Trebuchet MS" panose="020B0603020202020204"/>
              </a:rPr>
              <a:t>Analytics</a:t>
            </a:r>
            <a:r>
              <a:rPr sz="2000" b="1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130" dirty="0">
                <a:latin typeface="Trebuchet MS" panose="020B0603020202020204"/>
                <a:cs typeface="Trebuchet MS" panose="020B0603020202020204"/>
              </a:rPr>
              <a:t>and</a:t>
            </a:r>
            <a:r>
              <a:rPr sz="2000" b="1" spc="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100" dirty="0">
                <a:latin typeface="Trebuchet MS" panose="020B0603020202020204"/>
                <a:cs typeface="Trebuchet MS" panose="020B0603020202020204"/>
              </a:rPr>
              <a:t>Alerts: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388620" lvl="1" indent="-260985">
              <a:lnSpc>
                <a:spcPct val="100000"/>
              </a:lnSpc>
              <a:spcBef>
                <a:spcPts val="49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8620" algn="l"/>
              </a:tabLst>
            </a:pPr>
            <a:r>
              <a:rPr sz="2000" spc="140" dirty="0">
                <a:latin typeface="Liberation Sans Narrow"/>
                <a:cs typeface="Liberation Sans Narrow"/>
              </a:rPr>
              <a:t>Development </a:t>
            </a:r>
            <a:r>
              <a:rPr sz="2000" spc="145" dirty="0">
                <a:latin typeface="Liberation Sans Narrow"/>
                <a:cs typeface="Liberation Sans Narrow"/>
              </a:rPr>
              <a:t>of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85" dirty="0">
                <a:latin typeface="Liberation Sans Narrow"/>
                <a:cs typeface="Liberation Sans Narrow"/>
              </a:rPr>
              <a:t>real-</a:t>
            </a:r>
            <a:r>
              <a:rPr sz="2000" spc="155" dirty="0">
                <a:latin typeface="Liberation Sans Narrow"/>
                <a:cs typeface="Liberation Sans Narrow"/>
              </a:rPr>
              <a:t>time</a:t>
            </a:r>
            <a:r>
              <a:rPr sz="2000" spc="-114" dirty="0">
                <a:latin typeface="Liberation Sans Narrow"/>
                <a:cs typeface="Liberation Sans Narrow"/>
              </a:rPr>
              <a:t> </a:t>
            </a:r>
            <a:r>
              <a:rPr sz="2000" spc="229" dirty="0">
                <a:latin typeface="Liberation Sans Narrow"/>
                <a:cs typeface="Liberation Sans Narrow"/>
              </a:rPr>
              <a:t>AQI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45" dirty="0">
                <a:latin typeface="Liberation Sans Narrow"/>
                <a:cs typeface="Liberation Sans Narrow"/>
              </a:rPr>
              <a:t>analytics</a:t>
            </a:r>
            <a:r>
              <a:rPr sz="2000" spc="145" dirty="0">
                <a:latin typeface="Liberation Sans Narrow"/>
                <a:cs typeface="Liberation Sans Narrow"/>
              </a:rPr>
              <a:t> </a:t>
            </a:r>
            <a:r>
              <a:rPr sz="2000" spc="110" dirty="0">
                <a:latin typeface="Liberation Sans Narrow"/>
                <a:cs typeface="Liberation Sans Narrow"/>
              </a:rPr>
              <a:t>platforms</a:t>
            </a:r>
            <a:endParaRPr sz="2000">
              <a:latin typeface="Liberation Sans Narrow"/>
              <a:cs typeface="Liberation Sans Narrow"/>
            </a:endParaRPr>
          </a:p>
          <a:p>
            <a:pPr marL="388620" lvl="1" indent="-260985">
              <a:lnSpc>
                <a:spcPct val="100000"/>
              </a:lnSpc>
              <a:spcBef>
                <a:spcPts val="48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8620" algn="l"/>
              </a:tabLst>
            </a:pPr>
            <a:r>
              <a:rPr sz="2000" spc="125" dirty="0">
                <a:latin typeface="Liberation Sans Narrow"/>
                <a:cs typeface="Liberation Sans Narrow"/>
              </a:rPr>
              <a:t>Implementation</a:t>
            </a:r>
            <a:r>
              <a:rPr sz="2000" spc="135" dirty="0">
                <a:latin typeface="Liberation Sans Narrow"/>
                <a:cs typeface="Liberation Sans Narrow"/>
              </a:rPr>
              <a:t> </a:t>
            </a:r>
            <a:r>
              <a:rPr sz="2000" spc="145" dirty="0">
                <a:latin typeface="Liberation Sans Narrow"/>
                <a:cs typeface="Liberation Sans Narrow"/>
              </a:rPr>
              <a:t>of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95" dirty="0">
                <a:latin typeface="Liberation Sans Narrow"/>
                <a:cs typeface="Liberation Sans Narrow"/>
              </a:rPr>
              <a:t>instant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90" dirty="0">
                <a:latin typeface="Liberation Sans Narrow"/>
                <a:cs typeface="Liberation Sans Narrow"/>
              </a:rPr>
              <a:t>public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105" dirty="0">
                <a:latin typeface="Liberation Sans Narrow"/>
                <a:cs typeface="Liberation Sans Narrow"/>
              </a:rPr>
              <a:t>alerts</a:t>
            </a:r>
            <a:r>
              <a:rPr sz="2000" spc="135" dirty="0">
                <a:latin typeface="Liberation Sans Narrow"/>
                <a:cs typeface="Liberation Sans Narrow"/>
              </a:rPr>
              <a:t> </a:t>
            </a:r>
            <a:r>
              <a:rPr sz="2000" spc="190" dirty="0">
                <a:latin typeface="Liberation Sans Narrow"/>
                <a:cs typeface="Liberation Sans Narrow"/>
              </a:rPr>
              <a:t>for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55" dirty="0">
                <a:latin typeface="Liberation Sans Narrow"/>
                <a:cs typeface="Liberation Sans Narrow"/>
              </a:rPr>
              <a:t>high</a:t>
            </a:r>
            <a:r>
              <a:rPr sz="2000" spc="135" dirty="0">
                <a:latin typeface="Liberation Sans Narrow"/>
                <a:cs typeface="Liberation Sans Narrow"/>
              </a:rPr>
              <a:t> </a:t>
            </a:r>
            <a:r>
              <a:rPr sz="2000" spc="145" dirty="0">
                <a:latin typeface="Liberation Sans Narrow"/>
                <a:cs typeface="Liberation Sans Narrow"/>
              </a:rPr>
              <a:t>pollution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-10" dirty="0">
                <a:latin typeface="Liberation Sans Narrow"/>
                <a:cs typeface="Liberation Sans Narrow"/>
              </a:rPr>
              <a:t>levels</a:t>
            </a:r>
            <a:endParaRPr sz="2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2165"/>
              </a:spcBef>
            </a:pPr>
            <a:endParaRPr sz="2550">
              <a:latin typeface="Liberation Sans Narrow"/>
              <a:cs typeface="Liberation Sans Narrow"/>
            </a:endParaRPr>
          </a:p>
          <a:p>
            <a:pPr marL="391795" indent="-379095">
              <a:lnSpc>
                <a:spcPct val="100000"/>
              </a:lnSpc>
              <a:buAutoNum type="arabicPeriod" startAt="4"/>
              <a:tabLst>
                <a:tab pos="391795" algn="l"/>
              </a:tabLst>
            </a:pPr>
            <a:r>
              <a:rPr sz="2000" b="1" spc="100" dirty="0">
                <a:latin typeface="Trebuchet MS" panose="020B0603020202020204"/>
                <a:cs typeface="Trebuchet MS" panose="020B0603020202020204"/>
              </a:rPr>
              <a:t>Personalised</a:t>
            </a:r>
            <a:r>
              <a:rPr sz="2000" b="1" spc="1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150" dirty="0">
                <a:latin typeface="Trebuchet MS" panose="020B0603020202020204"/>
                <a:cs typeface="Trebuchet MS" panose="020B0603020202020204"/>
              </a:rPr>
              <a:t>Health</a:t>
            </a:r>
            <a:r>
              <a:rPr sz="2000" b="1" spc="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110" dirty="0">
                <a:latin typeface="Trebuchet MS" panose="020B0603020202020204"/>
                <a:cs typeface="Trebuchet MS" panose="020B0603020202020204"/>
              </a:rPr>
              <a:t>Recommendations: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388620" lvl="1" indent="-260985">
              <a:lnSpc>
                <a:spcPct val="100000"/>
              </a:lnSpc>
              <a:spcBef>
                <a:spcPts val="49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8620" algn="l"/>
              </a:tabLst>
            </a:pPr>
            <a:r>
              <a:rPr sz="2000" spc="175" dirty="0">
                <a:latin typeface="Liberation Sans Narrow"/>
                <a:cs typeface="Liberation Sans Narrow"/>
              </a:rPr>
              <a:t>Custom</a:t>
            </a:r>
            <a:r>
              <a:rPr sz="2000" spc="-114" dirty="0">
                <a:latin typeface="Liberation Sans Narrow"/>
                <a:cs typeface="Liberation Sans Narrow"/>
              </a:rPr>
              <a:t> </a:t>
            </a:r>
            <a:r>
              <a:rPr sz="2000" spc="200" dirty="0">
                <a:latin typeface="Liberation Sans Narrow"/>
                <a:cs typeface="Liberation Sans Narrow"/>
              </a:rPr>
              <a:t>AQI-</a:t>
            </a:r>
            <a:r>
              <a:rPr sz="2000" dirty="0">
                <a:latin typeface="Liberation Sans Narrow"/>
                <a:cs typeface="Liberation Sans Narrow"/>
              </a:rPr>
              <a:t>based</a:t>
            </a:r>
            <a:r>
              <a:rPr sz="2000" spc="175" dirty="0">
                <a:latin typeface="Liberation Sans Narrow"/>
                <a:cs typeface="Liberation Sans Narrow"/>
              </a:rPr>
              <a:t> </a:t>
            </a:r>
            <a:r>
              <a:rPr sz="2000" spc="90" dirty="0">
                <a:latin typeface="Liberation Sans Narrow"/>
                <a:cs typeface="Liberation Sans Narrow"/>
              </a:rPr>
              <a:t>health</a:t>
            </a:r>
            <a:r>
              <a:rPr sz="2000" spc="170" dirty="0">
                <a:latin typeface="Liberation Sans Narrow"/>
                <a:cs typeface="Liberation Sans Narrow"/>
              </a:rPr>
              <a:t> </a:t>
            </a:r>
            <a:r>
              <a:rPr sz="2000" spc="75" dirty="0">
                <a:latin typeface="Liberation Sans Narrow"/>
                <a:cs typeface="Liberation Sans Narrow"/>
              </a:rPr>
              <a:t>advisories</a:t>
            </a:r>
            <a:r>
              <a:rPr sz="2000" spc="170" dirty="0">
                <a:latin typeface="Liberation Sans Narrow"/>
                <a:cs typeface="Liberation Sans Narrow"/>
              </a:rPr>
              <a:t> </a:t>
            </a:r>
            <a:r>
              <a:rPr sz="2000" dirty="0">
                <a:latin typeface="Liberation Sans Narrow"/>
                <a:cs typeface="Liberation Sans Narrow"/>
              </a:rPr>
              <a:t>using</a:t>
            </a:r>
            <a:r>
              <a:rPr sz="2000" spc="170" dirty="0">
                <a:latin typeface="Liberation Sans Narrow"/>
                <a:cs typeface="Liberation Sans Narrow"/>
              </a:rPr>
              <a:t> </a:t>
            </a:r>
            <a:r>
              <a:rPr sz="2000" spc="90" dirty="0">
                <a:latin typeface="Liberation Sans Narrow"/>
                <a:cs typeface="Liberation Sans Narrow"/>
              </a:rPr>
              <a:t>wearable</a:t>
            </a:r>
            <a:r>
              <a:rPr sz="2000" spc="170" dirty="0">
                <a:latin typeface="Liberation Sans Narrow"/>
                <a:cs typeface="Liberation Sans Narrow"/>
              </a:rPr>
              <a:t> </a:t>
            </a:r>
            <a:r>
              <a:rPr sz="2000" spc="114" dirty="0">
                <a:latin typeface="Liberation Sans Narrow"/>
                <a:cs typeface="Liberation Sans Narrow"/>
              </a:rPr>
              <a:t>tech</a:t>
            </a:r>
            <a:r>
              <a:rPr sz="2000" spc="170" dirty="0">
                <a:latin typeface="Liberation Sans Narrow"/>
                <a:cs typeface="Liberation Sans Narrow"/>
              </a:rPr>
              <a:t> </a:t>
            </a:r>
            <a:r>
              <a:rPr sz="2000" spc="55" dirty="0">
                <a:latin typeface="Liberation Sans Narrow"/>
                <a:cs typeface="Liberation Sans Narrow"/>
              </a:rPr>
              <a:t>and</a:t>
            </a:r>
            <a:r>
              <a:rPr sz="2000" spc="175" dirty="0">
                <a:latin typeface="Liberation Sans Narrow"/>
                <a:cs typeface="Liberation Sans Narrow"/>
              </a:rPr>
              <a:t> </a:t>
            </a:r>
            <a:r>
              <a:rPr sz="2000" spc="135" dirty="0">
                <a:latin typeface="Liberation Sans Narrow"/>
                <a:cs typeface="Liberation Sans Narrow"/>
              </a:rPr>
              <a:t>mobile</a:t>
            </a:r>
            <a:r>
              <a:rPr sz="2000" spc="170" dirty="0">
                <a:latin typeface="Liberation Sans Narrow"/>
                <a:cs typeface="Liberation Sans Narrow"/>
              </a:rPr>
              <a:t> </a:t>
            </a:r>
            <a:r>
              <a:rPr sz="2000" spc="-20" dirty="0">
                <a:latin typeface="Liberation Sans Narrow"/>
                <a:cs typeface="Liberation Sans Narrow"/>
              </a:rPr>
              <a:t>apps</a:t>
            </a:r>
            <a:endParaRPr sz="2000">
              <a:latin typeface="Liberation Sans Narrow"/>
              <a:cs typeface="Liberation Sans Narrow"/>
            </a:endParaRPr>
          </a:p>
          <a:p>
            <a:pPr marL="388620" lvl="1" indent="-260985">
              <a:lnSpc>
                <a:spcPct val="100000"/>
              </a:lnSpc>
              <a:spcBef>
                <a:spcPts val="48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8620" algn="l"/>
              </a:tabLst>
            </a:pPr>
            <a:r>
              <a:rPr sz="2000" spc="55" dirty="0">
                <a:latin typeface="Liberation Sans Narrow"/>
                <a:cs typeface="Liberation Sans Narrow"/>
              </a:rPr>
              <a:t>Personalised</a:t>
            </a:r>
            <a:r>
              <a:rPr sz="2000" spc="160" dirty="0">
                <a:latin typeface="Liberation Sans Narrow"/>
                <a:cs typeface="Liberation Sans Narrow"/>
              </a:rPr>
              <a:t> </a:t>
            </a:r>
            <a:r>
              <a:rPr sz="2000" spc="110" dirty="0">
                <a:latin typeface="Liberation Sans Narrow"/>
                <a:cs typeface="Liberation Sans Narrow"/>
              </a:rPr>
              <a:t>action</a:t>
            </a:r>
            <a:r>
              <a:rPr sz="2000" spc="160" dirty="0">
                <a:latin typeface="Liberation Sans Narrow"/>
                <a:cs typeface="Liberation Sans Narrow"/>
              </a:rPr>
              <a:t> </a:t>
            </a:r>
            <a:r>
              <a:rPr sz="2000" dirty="0">
                <a:latin typeface="Liberation Sans Narrow"/>
                <a:cs typeface="Liberation Sans Narrow"/>
              </a:rPr>
              <a:t>plans</a:t>
            </a:r>
            <a:r>
              <a:rPr sz="2000" spc="160" dirty="0">
                <a:latin typeface="Liberation Sans Narrow"/>
                <a:cs typeface="Liberation Sans Narrow"/>
              </a:rPr>
              <a:t> </a:t>
            </a:r>
            <a:r>
              <a:rPr sz="2000" spc="190" dirty="0">
                <a:latin typeface="Liberation Sans Narrow"/>
                <a:cs typeface="Liberation Sans Narrow"/>
              </a:rPr>
              <a:t>for</a:t>
            </a:r>
            <a:r>
              <a:rPr sz="2000" spc="160" dirty="0">
                <a:latin typeface="Liberation Sans Narrow"/>
                <a:cs typeface="Liberation Sans Narrow"/>
              </a:rPr>
              <a:t> </a:t>
            </a:r>
            <a:r>
              <a:rPr sz="2000" spc="70" dirty="0">
                <a:latin typeface="Liberation Sans Narrow"/>
                <a:cs typeface="Liberation Sans Narrow"/>
              </a:rPr>
              <a:t>individuals</a:t>
            </a:r>
            <a:r>
              <a:rPr sz="2000" spc="160" dirty="0">
                <a:latin typeface="Liberation Sans Narrow"/>
                <a:cs typeface="Liberation Sans Narrow"/>
              </a:rPr>
              <a:t> </a:t>
            </a:r>
            <a:r>
              <a:rPr sz="2000" spc="190" dirty="0">
                <a:latin typeface="Liberation Sans Narrow"/>
                <a:cs typeface="Liberation Sans Narrow"/>
              </a:rPr>
              <a:t>with</a:t>
            </a:r>
            <a:r>
              <a:rPr sz="2000" spc="160" dirty="0">
                <a:latin typeface="Liberation Sans Narrow"/>
                <a:cs typeface="Liberation Sans Narrow"/>
              </a:rPr>
              <a:t> </a:t>
            </a:r>
            <a:r>
              <a:rPr sz="2000" spc="145" dirty="0">
                <a:latin typeface="Liberation Sans Narrow"/>
                <a:cs typeface="Liberation Sans Narrow"/>
              </a:rPr>
              <a:t>respiratory</a:t>
            </a:r>
            <a:r>
              <a:rPr sz="2000" spc="160" dirty="0">
                <a:latin typeface="Liberation Sans Narrow"/>
                <a:cs typeface="Liberation Sans Narrow"/>
              </a:rPr>
              <a:t> </a:t>
            </a:r>
            <a:r>
              <a:rPr sz="2000" spc="114" dirty="0">
                <a:latin typeface="Liberation Sans Narrow"/>
                <a:cs typeface="Liberation Sans Narrow"/>
              </a:rPr>
              <a:t>conditions</a:t>
            </a:r>
            <a:endParaRPr sz="20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2165"/>
              </a:spcBef>
            </a:pPr>
            <a:endParaRPr sz="2550">
              <a:latin typeface="Liberation Sans Narrow"/>
              <a:cs typeface="Liberation Sans Narrow"/>
            </a:endParaRPr>
          </a:p>
          <a:p>
            <a:pPr marL="391160" indent="-378460">
              <a:lnSpc>
                <a:spcPct val="100000"/>
              </a:lnSpc>
              <a:buAutoNum type="arabicPeriod" startAt="5"/>
              <a:tabLst>
                <a:tab pos="391160" algn="l"/>
              </a:tabLst>
            </a:pPr>
            <a:r>
              <a:rPr sz="2000" b="1" spc="125" dirty="0">
                <a:latin typeface="Trebuchet MS" panose="020B0603020202020204"/>
                <a:cs typeface="Trebuchet MS" panose="020B0603020202020204"/>
              </a:rPr>
              <a:t>Global</a:t>
            </a:r>
            <a:r>
              <a:rPr sz="2000" b="1" spc="-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360" dirty="0">
                <a:latin typeface="Trebuchet MS" panose="020B0603020202020204"/>
                <a:cs typeface="Trebuchet MS" panose="020B0603020202020204"/>
              </a:rPr>
              <a:t>AQI</a:t>
            </a:r>
            <a:r>
              <a:rPr sz="2000" b="1" spc="-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b="1" spc="140" dirty="0">
                <a:latin typeface="Trebuchet MS" panose="020B0603020202020204"/>
                <a:cs typeface="Trebuchet MS" panose="020B0603020202020204"/>
              </a:rPr>
              <a:t>Networks: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388620" lvl="1" indent="-260985">
              <a:lnSpc>
                <a:spcPct val="100000"/>
              </a:lnSpc>
              <a:spcBef>
                <a:spcPts val="500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8620" algn="l"/>
              </a:tabLst>
            </a:pPr>
            <a:r>
              <a:rPr sz="2000" spc="114" dirty="0">
                <a:latin typeface="Liberation Sans Narrow"/>
                <a:cs typeface="Liberation Sans Narrow"/>
              </a:rPr>
              <a:t>International</a:t>
            </a:r>
            <a:r>
              <a:rPr sz="2000" spc="125" dirty="0">
                <a:latin typeface="Liberation Sans Narrow"/>
                <a:cs typeface="Liberation Sans Narrow"/>
              </a:rPr>
              <a:t> </a:t>
            </a:r>
            <a:r>
              <a:rPr sz="2000" spc="145" dirty="0">
                <a:latin typeface="Liberation Sans Narrow"/>
                <a:cs typeface="Liberation Sans Narrow"/>
              </a:rPr>
              <a:t>cooperation</a:t>
            </a:r>
            <a:r>
              <a:rPr sz="2000" spc="130" dirty="0">
                <a:latin typeface="Liberation Sans Narrow"/>
                <a:cs typeface="Liberation Sans Narrow"/>
              </a:rPr>
              <a:t> </a:t>
            </a:r>
            <a:r>
              <a:rPr sz="2000" spc="190" dirty="0">
                <a:latin typeface="Liberation Sans Narrow"/>
                <a:cs typeface="Liberation Sans Narrow"/>
              </a:rPr>
              <a:t>for</a:t>
            </a:r>
            <a:r>
              <a:rPr sz="2000" spc="130" dirty="0">
                <a:latin typeface="Liberation Sans Narrow"/>
                <a:cs typeface="Liberation Sans Narrow"/>
              </a:rPr>
              <a:t> </a:t>
            </a:r>
            <a:r>
              <a:rPr sz="2000" dirty="0">
                <a:latin typeface="Liberation Sans Narrow"/>
                <a:cs typeface="Liberation Sans Narrow"/>
              </a:rPr>
              <a:t>a</a:t>
            </a:r>
            <a:r>
              <a:rPr sz="2000" spc="135" dirty="0">
                <a:latin typeface="Liberation Sans Narrow"/>
                <a:cs typeface="Liberation Sans Narrow"/>
              </a:rPr>
              <a:t> </a:t>
            </a:r>
            <a:r>
              <a:rPr sz="2000" spc="60" dirty="0">
                <a:latin typeface="Liberation Sans Narrow"/>
                <a:cs typeface="Liberation Sans Narrow"/>
              </a:rPr>
              <a:t>global</a:t>
            </a:r>
            <a:r>
              <a:rPr sz="2000" spc="130" dirty="0">
                <a:latin typeface="Liberation Sans Narrow"/>
                <a:cs typeface="Liberation Sans Narrow"/>
              </a:rPr>
              <a:t> </a:t>
            </a:r>
            <a:r>
              <a:rPr sz="2000" spc="105" dirty="0">
                <a:latin typeface="Liberation Sans Narrow"/>
                <a:cs typeface="Liberation Sans Narrow"/>
              </a:rPr>
              <a:t>air</a:t>
            </a:r>
            <a:r>
              <a:rPr sz="2000" spc="130" dirty="0">
                <a:latin typeface="Liberation Sans Narrow"/>
                <a:cs typeface="Liberation Sans Narrow"/>
              </a:rPr>
              <a:t> </a:t>
            </a:r>
            <a:r>
              <a:rPr sz="2000" spc="90" dirty="0">
                <a:latin typeface="Liberation Sans Narrow"/>
                <a:cs typeface="Liberation Sans Narrow"/>
              </a:rPr>
              <a:t>quality</a:t>
            </a:r>
            <a:r>
              <a:rPr sz="2000" spc="125" dirty="0">
                <a:latin typeface="Liberation Sans Narrow"/>
                <a:cs typeface="Liberation Sans Narrow"/>
              </a:rPr>
              <a:t> </a:t>
            </a:r>
            <a:r>
              <a:rPr sz="2000" spc="155" dirty="0">
                <a:latin typeface="Liberation Sans Narrow"/>
                <a:cs typeface="Liberation Sans Narrow"/>
              </a:rPr>
              <a:t>monitoring</a:t>
            </a:r>
            <a:r>
              <a:rPr sz="2000" spc="130" dirty="0">
                <a:latin typeface="Liberation Sans Narrow"/>
                <a:cs typeface="Liberation Sans Narrow"/>
              </a:rPr>
              <a:t> </a:t>
            </a:r>
            <a:r>
              <a:rPr sz="2000" spc="185" dirty="0">
                <a:latin typeface="Liberation Sans Narrow"/>
                <a:cs typeface="Liberation Sans Narrow"/>
              </a:rPr>
              <a:t>network</a:t>
            </a:r>
            <a:endParaRPr sz="2000">
              <a:latin typeface="Liberation Sans Narrow"/>
              <a:cs typeface="Liberation Sans Narrow"/>
            </a:endParaRPr>
          </a:p>
          <a:p>
            <a:pPr marL="388620" lvl="1" indent="-260985">
              <a:lnSpc>
                <a:spcPct val="100000"/>
              </a:lnSpc>
              <a:spcBef>
                <a:spcPts val="48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8620" algn="l"/>
              </a:tabLst>
            </a:pPr>
            <a:r>
              <a:rPr sz="2000" spc="60" dirty="0">
                <a:latin typeface="Liberation Sans Narrow"/>
                <a:cs typeface="Liberation Sans Narrow"/>
              </a:rPr>
              <a:t>Standardised</a:t>
            </a:r>
            <a:r>
              <a:rPr sz="2000" spc="-125" dirty="0">
                <a:latin typeface="Liberation Sans Narrow"/>
                <a:cs typeface="Liberation Sans Narrow"/>
              </a:rPr>
              <a:t> </a:t>
            </a:r>
            <a:r>
              <a:rPr sz="2000" spc="229" dirty="0">
                <a:latin typeface="Liberation Sans Narrow"/>
                <a:cs typeface="Liberation Sans Narrow"/>
              </a:rPr>
              <a:t>AQI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125" dirty="0">
                <a:latin typeface="Liberation Sans Narrow"/>
                <a:cs typeface="Liberation Sans Narrow"/>
              </a:rPr>
              <a:t>metrics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190" dirty="0">
                <a:latin typeface="Liberation Sans Narrow"/>
                <a:cs typeface="Liberation Sans Narrow"/>
              </a:rPr>
              <a:t>for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60" dirty="0">
                <a:latin typeface="Liberation Sans Narrow"/>
                <a:cs typeface="Liberation Sans Narrow"/>
              </a:rPr>
              <a:t>global</a:t>
            </a:r>
            <a:r>
              <a:rPr sz="2000" spc="145" dirty="0">
                <a:latin typeface="Liberation Sans Narrow"/>
                <a:cs typeface="Liberation Sans Narrow"/>
              </a:rPr>
              <a:t> </a:t>
            </a:r>
            <a:r>
              <a:rPr sz="2000" spc="120" dirty="0">
                <a:latin typeface="Liberation Sans Narrow"/>
                <a:cs typeface="Liberation Sans Narrow"/>
              </a:rPr>
              <a:t>comparison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55" dirty="0">
                <a:latin typeface="Liberation Sans Narrow"/>
                <a:cs typeface="Liberation Sans Narrow"/>
              </a:rPr>
              <a:t>and</a:t>
            </a:r>
            <a:r>
              <a:rPr sz="2000" spc="140" dirty="0">
                <a:latin typeface="Liberation Sans Narrow"/>
                <a:cs typeface="Liberation Sans Narrow"/>
              </a:rPr>
              <a:t> </a:t>
            </a:r>
            <a:r>
              <a:rPr sz="2000" spc="100" dirty="0">
                <a:latin typeface="Liberation Sans Narrow"/>
                <a:cs typeface="Liberation Sans Narrow"/>
              </a:rPr>
              <a:t>action</a:t>
            </a:r>
            <a:endParaRPr sz="2000" spc="100" dirty="0">
              <a:latin typeface="Liberation Sans Narrow"/>
              <a:cs typeface="Liberation Sans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47115" y="1823085"/>
            <a:ext cx="6092190" cy="28949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5316" y="10722186"/>
              <a:ext cx="18533745" cy="0"/>
            </a:xfrm>
            <a:custGeom>
              <a:avLst/>
              <a:gdLst/>
              <a:ahLst/>
              <a:cxnLst/>
              <a:rect l="l" t="t" r="r" b="b"/>
              <a:pathLst>
                <a:path w="18533745">
                  <a:moveTo>
                    <a:pt x="0" y="0"/>
                  </a:moveTo>
                  <a:lnTo>
                    <a:pt x="18533467" y="0"/>
                  </a:lnTo>
                </a:path>
              </a:pathLst>
            </a:custGeom>
            <a:ln w="62825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85316" y="586369"/>
              <a:ext cx="18533745" cy="0"/>
            </a:xfrm>
            <a:custGeom>
              <a:avLst/>
              <a:gdLst/>
              <a:ahLst/>
              <a:cxnLst/>
              <a:rect l="l" t="t" r="r" b="b"/>
              <a:pathLst>
                <a:path w="18533745">
                  <a:moveTo>
                    <a:pt x="0" y="0"/>
                  </a:moveTo>
                  <a:lnTo>
                    <a:pt x="18533467" y="0"/>
                  </a:lnTo>
                </a:path>
              </a:pathLst>
            </a:custGeom>
            <a:ln w="10470">
              <a:solidFill>
                <a:srgbClr val="44444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0177" y="984503"/>
              <a:ext cx="6928469" cy="69804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2623" y="2559933"/>
            <a:ext cx="15885794" cy="8041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990" indent="-41529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27990" algn="l"/>
              </a:tabLst>
            </a:pPr>
            <a:r>
              <a:rPr sz="2800" b="1" spc="220" dirty="0">
                <a:latin typeface="Trebuchet MS" panose="020B0603020202020204"/>
                <a:cs typeface="Trebuchet MS" panose="020B0603020202020204"/>
              </a:rPr>
              <a:t>Summary</a:t>
            </a:r>
            <a:r>
              <a:rPr sz="2800" b="1" spc="-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95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2800" b="1" spc="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185" dirty="0">
                <a:latin typeface="Trebuchet MS" panose="020B0603020202020204"/>
                <a:cs typeface="Trebuchet MS" panose="020B0603020202020204"/>
              </a:rPr>
              <a:t>Key</a:t>
            </a:r>
            <a:r>
              <a:rPr sz="2800" b="1" spc="-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85" dirty="0">
                <a:latin typeface="Trebuchet MS" panose="020B0603020202020204"/>
                <a:cs typeface="Trebuchet MS" panose="020B0603020202020204"/>
              </a:rPr>
              <a:t>Points: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389255" lvl="1" indent="-261620">
              <a:lnSpc>
                <a:spcPct val="100000"/>
              </a:lnSpc>
              <a:spcBef>
                <a:spcPts val="530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9255" algn="l"/>
              </a:tabLst>
            </a:pPr>
            <a:r>
              <a:rPr sz="2800" spc="114" dirty="0">
                <a:latin typeface="Liberation Sans Narrow"/>
                <a:cs typeface="Liberation Sans Narrow"/>
              </a:rPr>
              <a:t>Understanding</a:t>
            </a:r>
            <a:r>
              <a:rPr sz="2800" spc="-135" dirty="0">
                <a:latin typeface="Liberation Sans Narrow"/>
                <a:cs typeface="Liberation Sans Narrow"/>
              </a:rPr>
              <a:t> </a:t>
            </a:r>
            <a:r>
              <a:rPr sz="2800" spc="195" dirty="0">
                <a:latin typeface="Liberation Sans Narrow"/>
                <a:cs typeface="Liberation Sans Narrow"/>
              </a:rPr>
              <a:t>AQI:The</a:t>
            </a:r>
            <a:r>
              <a:rPr sz="2800" spc="155" dirty="0">
                <a:latin typeface="Liberation Sans Narrow"/>
                <a:cs typeface="Liberation Sans Narrow"/>
              </a:rPr>
              <a:t> importance</a:t>
            </a:r>
            <a:r>
              <a:rPr sz="2800" spc="160" dirty="0">
                <a:latin typeface="Liberation Sans Narrow"/>
                <a:cs typeface="Liberation Sans Narrow"/>
              </a:rPr>
              <a:t> of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70" dirty="0">
                <a:latin typeface="Liberation Sans Narrow"/>
                <a:cs typeface="Liberation Sans Narrow"/>
              </a:rPr>
              <a:t>monitoring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air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95" dirty="0">
                <a:latin typeface="Liberation Sans Narrow"/>
                <a:cs typeface="Liberation Sans Narrow"/>
              </a:rPr>
              <a:t>quality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60" dirty="0">
                <a:latin typeface="Liberation Sans Narrow"/>
                <a:cs typeface="Liberation Sans Narrow"/>
              </a:rPr>
              <a:t>and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00" dirty="0">
                <a:latin typeface="Liberation Sans Narrow"/>
                <a:cs typeface="Liberation Sans Narrow"/>
              </a:rPr>
              <a:t>its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impact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90" dirty="0">
                <a:latin typeface="Liberation Sans Narrow"/>
                <a:cs typeface="Liberation Sans Narrow"/>
              </a:rPr>
              <a:t>on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00" dirty="0">
                <a:latin typeface="Liberation Sans Narrow"/>
                <a:cs typeface="Liberation Sans Narrow"/>
              </a:rPr>
              <a:t>health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60" dirty="0">
                <a:latin typeface="Liberation Sans Narrow"/>
                <a:cs typeface="Liberation Sans Narrow"/>
              </a:rPr>
              <a:t>and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55" dirty="0">
                <a:latin typeface="Liberation Sans Narrow"/>
                <a:cs typeface="Liberation Sans Narrow"/>
              </a:rPr>
              <a:t>the </a:t>
            </a:r>
            <a:r>
              <a:rPr sz="2800" spc="125" dirty="0">
                <a:latin typeface="Liberation Sans Narrow"/>
                <a:cs typeface="Liberation Sans Narrow"/>
              </a:rPr>
              <a:t>environment.</a:t>
            </a:r>
            <a:endParaRPr sz="2800">
              <a:latin typeface="Liberation Sans Narrow"/>
              <a:cs typeface="Liberation Sans Narrow"/>
            </a:endParaRPr>
          </a:p>
          <a:p>
            <a:pPr marL="389255" lvl="1" indent="-261620">
              <a:lnSpc>
                <a:spcPct val="100000"/>
              </a:lnSpc>
              <a:spcBef>
                <a:spcPts val="51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9255" algn="l"/>
              </a:tabLst>
            </a:pPr>
            <a:r>
              <a:rPr sz="2800" spc="125" dirty="0">
                <a:latin typeface="Liberation Sans Narrow"/>
                <a:cs typeface="Liberation Sans Narrow"/>
              </a:rPr>
              <a:t>Prediction</a:t>
            </a:r>
            <a:r>
              <a:rPr sz="2800" spc="165" dirty="0">
                <a:latin typeface="Liberation Sans Narrow"/>
                <a:cs typeface="Liberation Sans Narrow"/>
              </a:rPr>
              <a:t> </a:t>
            </a:r>
            <a:r>
              <a:rPr sz="2800" spc="50" dirty="0">
                <a:latin typeface="Liberation Sans Narrow"/>
                <a:cs typeface="Liberation Sans Narrow"/>
              </a:rPr>
              <a:t>Challenges:</a:t>
            </a:r>
            <a:r>
              <a:rPr sz="2800" spc="-130" dirty="0">
                <a:latin typeface="Liberation Sans Narrow"/>
                <a:cs typeface="Liberation Sans Narrow"/>
              </a:rPr>
              <a:t> </a:t>
            </a:r>
            <a:r>
              <a:rPr sz="2800" spc="175" dirty="0">
                <a:latin typeface="Liberation Sans Narrow"/>
                <a:cs typeface="Liberation Sans Narrow"/>
              </a:rPr>
              <a:t>Complexity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160" dirty="0">
                <a:latin typeface="Liberation Sans Narrow"/>
                <a:cs typeface="Liberation Sans Narrow"/>
              </a:rPr>
              <a:t>of</a:t>
            </a:r>
            <a:r>
              <a:rPr sz="2800" spc="165" dirty="0">
                <a:latin typeface="Liberation Sans Narrow"/>
                <a:cs typeface="Liberation Sans Narrow"/>
              </a:rPr>
              <a:t> </a:t>
            </a:r>
            <a:r>
              <a:rPr sz="2800" spc="105" dirty="0">
                <a:latin typeface="Liberation Sans Narrow"/>
                <a:cs typeface="Liberation Sans Narrow"/>
              </a:rPr>
              <a:t>pollutants,</a:t>
            </a:r>
            <a:r>
              <a:rPr sz="2800" spc="-125" dirty="0">
                <a:latin typeface="Liberation Sans Narrow"/>
                <a:cs typeface="Liberation Sans Narrow"/>
              </a:rPr>
              <a:t> </a:t>
            </a:r>
            <a:r>
              <a:rPr sz="2800" spc="65" dirty="0">
                <a:latin typeface="Liberation Sans Narrow"/>
                <a:cs typeface="Liberation Sans Narrow"/>
              </a:rPr>
              <a:t>data</a:t>
            </a:r>
            <a:r>
              <a:rPr sz="2800" spc="165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limitations,</a:t>
            </a:r>
            <a:r>
              <a:rPr sz="2800" spc="-125" dirty="0">
                <a:latin typeface="Liberation Sans Narrow"/>
                <a:cs typeface="Liberation Sans Narrow"/>
              </a:rPr>
              <a:t> </a:t>
            </a:r>
            <a:r>
              <a:rPr sz="2800" spc="60" dirty="0">
                <a:latin typeface="Liberation Sans Narrow"/>
                <a:cs typeface="Liberation Sans Narrow"/>
              </a:rPr>
              <a:t>and</a:t>
            </a:r>
            <a:r>
              <a:rPr sz="2800" spc="165" dirty="0">
                <a:latin typeface="Liberation Sans Narrow"/>
                <a:cs typeface="Liberation Sans Narrow"/>
              </a:rPr>
              <a:t> </a:t>
            </a:r>
            <a:r>
              <a:rPr sz="2800" spc="110" dirty="0">
                <a:latin typeface="Liberation Sans Narrow"/>
                <a:cs typeface="Liberation Sans Narrow"/>
              </a:rPr>
              <a:t>modelling</a:t>
            </a:r>
            <a:r>
              <a:rPr sz="2800" spc="165" dirty="0">
                <a:latin typeface="Liberation Sans Narrow"/>
                <a:cs typeface="Liberation Sans Narrow"/>
              </a:rPr>
              <a:t> </a:t>
            </a:r>
            <a:r>
              <a:rPr sz="2800" spc="70" dirty="0">
                <a:latin typeface="Liberation Sans Narrow"/>
                <a:cs typeface="Liberation Sans Narrow"/>
              </a:rPr>
              <a:t>difficulties.</a:t>
            </a:r>
            <a:endParaRPr sz="2800">
              <a:latin typeface="Liberation Sans Narrow"/>
              <a:cs typeface="Liberation Sans Narrow"/>
            </a:endParaRPr>
          </a:p>
          <a:p>
            <a:pPr marL="389255" lvl="1" indent="-261620">
              <a:lnSpc>
                <a:spcPct val="100000"/>
              </a:lnSpc>
              <a:spcBef>
                <a:spcPts val="51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389255" algn="l"/>
              </a:tabLst>
            </a:pPr>
            <a:r>
              <a:rPr sz="2800" spc="70" dirty="0">
                <a:latin typeface="Liberation Sans Narrow"/>
                <a:cs typeface="Liberation Sans Narrow"/>
              </a:rPr>
              <a:t>Technological</a:t>
            </a:r>
            <a:r>
              <a:rPr sz="2800" spc="-135" dirty="0">
                <a:latin typeface="Liberation Sans Narrow"/>
                <a:cs typeface="Liberation Sans Narrow"/>
              </a:rPr>
              <a:t> </a:t>
            </a:r>
            <a:r>
              <a:rPr sz="2800" spc="65" dirty="0">
                <a:latin typeface="Liberation Sans Narrow"/>
                <a:cs typeface="Liberation Sans Narrow"/>
              </a:rPr>
              <a:t>Advances:</a:t>
            </a:r>
            <a:r>
              <a:rPr sz="2800" spc="-135" dirty="0">
                <a:latin typeface="Liberation Sans Narrow"/>
                <a:cs typeface="Liberation Sans Narrow"/>
              </a:rPr>
              <a:t> </a:t>
            </a:r>
            <a:r>
              <a:rPr sz="2800" spc="110" dirty="0">
                <a:latin typeface="Liberation Sans Narrow"/>
                <a:cs typeface="Liberation Sans Narrow"/>
              </a:rPr>
              <a:t>Role</a:t>
            </a:r>
            <a:r>
              <a:rPr sz="2800" spc="160" dirty="0">
                <a:latin typeface="Liberation Sans Narrow"/>
                <a:cs typeface="Liberation Sans Narrow"/>
              </a:rPr>
              <a:t> of </a:t>
            </a:r>
            <a:r>
              <a:rPr sz="2800" spc="85" dirty="0">
                <a:latin typeface="Liberation Sans Narrow"/>
                <a:cs typeface="Liberation Sans Narrow"/>
              </a:rPr>
              <a:t>machine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65" dirty="0">
                <a:latin typeface="Liberation Sans Narrow"/>
                <a:cs typeface="Liberation Sans Narrow"/>
              </a:rPr>
              <a:t>learning,</a:t>
            </a:r>
            <a:r>
              <a:rPr sz="2800" spc="-130" dirty="0">
                <a:latin typeface="Liberation Sans Narrow"/>
                <a:cs typeface="Liberation Sans Narrow"/>
              </a:rPr>
              <a:t> </a:t>
            </a:r>
            <a:r>
              <a:rPr sz="2800" spc="95" dirty="0">
                <a:latin typeface="Liberation Sans Narrow"/>
                <a:cs typeface="Liberation Sans Narrow"/>
              </a:rPr>
              <a:t>real-</a:t>
            </a:r>
            <a:r>
              <a:rPr sz="2800" spc="165" dirty="0">
                <a:latin typeface="Liberation Sans Narrow"/>
                <a:cs typeface="Liberation Sans Narrow"/>
              </a:rPr>
              <a:t>time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65" dirty="0">
                <a:latin typeface="Liberation Sans Narrow"/>
                <a:cs typeface="Liberation Sans Narrow"/>
              </a:rPr>
              <a:t>data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25" dirty="0">
                <a:latin typeface="Liberation Sans Narrow"/>
                <a:cs typeface="Liberation Sans Narrow"/>
              </a:rPr>
              <a:t>collection,</a:t>
            </a:r>
            <a:r>
              <a:rPr sz="2800" spc="-135" dirty="0">
                <a:latin typeface="Liberation Sans Narrow"/>
                <a:cs typeface="Liberation Sans Narrow"/>
              </a:rPr>
              <a:t> </a:t>
            </a:r>
            <a:r>
              <a:rPr sz="2800" spc="60" dirty="0">
                <a:latin typeface="Liberation Sans Narrow"/>
                <a:cs typeface="Liberation Sans Narrow"/>
              </a:rPr>
              <a:t>and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50" dirty="0">
                <a:latin typeface="Liberation Sans Narrow"/>
                <a:cs typeface="Liberation Sans Narrow"/>
              </a:rPr>
              <a:t>smart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25" dirty="0">
                <a:latin typeface="Liberation Sans Narrow"/>
                <a:cs typeface="Liberation Sans Narrow"/>
              </a:rPr>
              <a:t>city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10" dirty="0">
                <a:latin typeface="Liberation Sans Narrow"/>
                <a:cs typeface="Liberation Sans Narrow"/>
              </a:rPr>
              <a:t>integration.</a:t>
            </a:r>
            <a:endParaRPr sz="2800">
              <a:latin typeface="Liberation Sans Narrow"/>
              <a:cs typeface="Liberation Sans Narrow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Clr>
                <a:srgbClr val="ECECEC"/>
              </a:buClr>
              <a:buFont typeface="Arial" panose="020B0604020202020204"/>
              <a:buChar char="•"/>
            </a:pPr>
            <a:endParaRPr sz="2800">
              <a:latin typeface="Liberation Sans Narrow"/>
              <a:cs typeface="Liberation Sans Narrow"/>
            </a:endParaRPr>
          </a:p>
          <a:p>
            <a:pPr marL="486410" indent="-415290">
              <a:lnSpc>
                <a:spcPct val="100000"/>
              </a:lnSpc>
              <a:buAutoNum type="arabicPeriod"/>
              <a:tabLst>
                <a:tab pos="485775" algn="l"/>
              </a:tabLst>
            </a:pPr>
            <a:r>
              <a:rPr sz="2800" b="1" spc="160" dirty="0">
                <a:latin typeface="Trebuchet MS" panose="020B0603020202020204"/>
                <a:cs typeface="Trebuchet MS" panose="020B0603020202020204"/>
              </a:rPr>
              <a:t>Importance</a:t>
            </a:r>
            <a:r>
              <a:rPr sz="2800" b="1" spc="-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95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2800" b="1" spc="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390" dirty="0">
                <a:latin typeface="Trebuchet MS" panose="020B0603020202020204"/>
                <a:cs typeface="Trebuchet MS" panose="020B0603020202020204"/>
              </a:rPr>
              <a:t>AQI</a:t>
            </a:r>
            <a:r>
              <a:rPr sz="2800" b="1" spc="-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65" dirty="0">
                <a:latin typeface="Trebuchet MS" panose="020B0603020202020204"/>
                <a:cs typeface="Trebuchet MS" panose="020B0603020202020204"/>
              </a:rPr>
              <a:t>Prediction: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447675" marR="5443220" lvl="1" indent="-262255">
              <a:lnSpc>
                <a:spcPts val="3220"/>
              </a:lnSpc>
              <a:spcBef>
                <a:spcPts val="750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447675" algn="l"/>
              </a:tabLst>
            </a:pPr>
            <a:r>
              <a:rPr sz="2800" spc="140" dirty="0">
                <a:latin typeface="Liberation Sans Narrow"/>
                <a:cs typeface="Liberation Sans Narrow"/>
              </a:rPr>
              <a:t>Health</a:t>
            </a:r>
            <a:r>
              <a:rPr sz="2800" spc="190" dirty="0">
                <a:latin typeface="Liberation Sans Narrow"/>
                <a:cs typeface="Liberation Sans Narrow"/>
              </a:rPr>
              <a:t> </a:t>
            </a:r>
            <a:r>
              <a:rPr sz="2800" spc="140" dirty="0">
                <a:latin typeface="Liberation Sans Narrow"/>
                <a:cs typeface="Liberation Sans Narrow"/>
              </a:rPr>
              <a:t>Protection:</a:t>
            </a:r>
            <a:r>
              <a:rPr sz="2800" spc="-114" dirty="0">
                <a:latin typeface="Liberation Sans Narrow"/>
                <a:cs typeface="Liberation Sans Narrow"/>
              </a:rPr>
              <a:t> </a:t>
            </a:r>
            <a:r>
              <a:rPr sz="2800" spc="50" dirty="0">
                <a:latin typeface="Liberation Sans Narrow"/>
                <a:cs typeface="Liberation Sans Narrow"/>
              </a:rPr>
              <a:t>Early</a:t>
            </a:r>
            <a:r>
              <a:rPr sz="2800" spc="195" dirty="0">
                <a:latin typeface="Liberation Sans Narrow"/>
                <a:cs typeface="Liberation Sans Narrow"/>
              </a:rPr>
              <a:t> </a:t>
            </a:r>
            <a:r>
              <a:rPr sz="2800" spc="90" dirty="0">
                <a:latin typeface="Liberation Sans Narrow"/>
                <a:cs typeface="Liberation Sans Narrow"/>
              </a:rPr>
              <a:t>warnings</a:t>
            </a:r>
            <a:r>
              <a:rPr sz="2800" spc="19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can</a:t>
            </a:r>
            <a:r>
              <a:rPr sz="2800" spc="190" dirty="0">
                <a:latin typeface="Liberation Sans Narrow"/>
                <a:cs typeface="Liberation Sans Narrow"/>
              </a:rPr>
              <a:t> </a:t>
            </a:r>
            <a:r>
              <a:rPr sz="2800" spc="130" dirty="0">
                <a:latin typeface="Liberation Sans Narrow"/>
                <a:cs typeface="Liberation Sans Narrow"/>
              </a:rPr>
              <a:t>prevent</a:t>
            </a:r>
            <a:r>
              <a:rPr sz="2800" spc="195" dirty="0">
                <a:latin typeface="Liberation Sans Narrow"/>
                <a:cs typeface="Liberation Sans Narrow"/>
              </a:rPr>
              <a:t> </a:t>
            </a:r>
            <a:r>
              <a:rPr sz="2800" spc="100" dirty="0">
                <a:latin typeface="Liberation Sans Narrow"/>
                <a:cs typeface="Liberation Sans Narrow"/>
              </a:rPr>
              <a:t>health</a:t>
            </a:r>
            <a:r>
              <a:rPr sz="2800" spc="19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issues</a:t>
            </a:r>
            <a:r>
              <a:rPr sz="2800" spc="190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caused</a:t>
            </a:r>
            <a:r>
              <a:rPr sz="2800" spc="195" dirty="0">
                <a:latin typeface="Liberation Sans Narrow"/>
                <a:cs typeface="Liberation Sans Narrow"/>
              </a:rPr>
              <a:t> </a:t>
            </a:r>
            <a:r>
              <a:rPr sz="2800" spc="50" dirty="0">
                <a:latin typeface="Liberation Sans Narrow"/>
                <a:cs typeface="Liberation Sans Narrow"/>
              </a:rPr>
              <a:t>by </a:t>
            </a:r>
            <a:r>
              <a:rPr sz="2800" spc="245" dirty="0">
                <a:latin typeface="Liberation Sans Narrow"/>
                <a:cs typeface="Liberation Sans Narrow"/>
              </a:rPr>
              <a:t>poor</a:t>
            </a:r>
            <a:r>
              <a:rPr sz="2800" spc="145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air</a:t>
            </a:r>
            <a:r>
              <a:rPr sz="2800" spc="145" dirty="0">
                <a:latin typeface="Liberation Sans Narrow"/>
                <a:cs typeface="Liberation Sans Narrow"/>
              </a:rPr>
              <a:t> </a:t>
            </a:r>
            <a:r>
              <a:rPr sz="2800" spc="45" dirty="0">
                <a:latin typeface="Liberation Sans Narrow"/>
                <a:cs typeface="Liberation Sans Narrow"/>
              </a:rPr>
              <a:t>quality.</a:t>
            </a:r>
            <a:endParaRPr sz="2800">
              <a:latin typeface="Liberation Sans Narrow"/>
              <a:cs typeface="Liberation Sans Narrow"/>
            </a:endParaRPr>
          </a:p>
          <a:p>
            <a:pPr marL="447675" marR="5657215" lvl="1" indent="-262255">
              <a:lnSpc>
                <a:spcPts val="3220"/>
              </a:lnSpc>
              <a:spcBef>
                <a:spcPts val="650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447675" algn="l"/>
              </a:tabLst>
            </a:pPr>
            <a:r>
              <a:rPr sz="2800" spc="65" dirty="0">
                <a:latin typeface="Liberation Sans Narrow"/>
                <a:cs typeface="Liberation Sans Narrow"/>
              </a:rPr>
              <a:t>Policy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60" dirty="0">
                <a:latin typeface="Liberation Sans Narrow"/>
                <a:cs typeface="Liberation Sans Narrow"/>
              </a:rPr>
              <a:t>Making:</a:t>
            </a:r>
            <a:r>
              <a:rPr sz="2800" spc="-135" dirty="0">
                <a:latin typeface="Liberation Sans Narrow"/>
                <a:cs typeface="Liberation Sans Narrow"/>
              </a:rPr>
              <a:t> </a:t>
            </a:r>
            <a:r>
              <a:rPr sz="2800" spc="155" dirty="0">
                <a:latin typeface="Liberation Sans Narrow"/>
                <a:cs typeface="Liberation Sans Narrow"/>
              </a:rPr>
              <a:t>Informed </a:t>
            </a:r>
            <a:r>
              <a:rPr sz="2800" spc="75" dirty="0">
                <a:latin typeface="Liberation Sans Narrow"/>
                <a:cs typeface="Liberation Sans Narrow"/>
              </a:rPr>
              <a:t>decisions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210" dirty="0">
                <a:latin typeface="Liberation Sans Narrow"/>
                <a:cs typeface="Liberation Sans Narrow"/>
              </a:rPr>
              <a:t>for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30" dirty="0">
                <a:latin typeface="Liberation Sans Narrow"/>
                <a:cs typeface="Liberation Sans Narrow"/>
              </a:rPr>
              <a:t>environmental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95" dirty="0">
                <a:latin typeface="Liberation Sans Narrow"/>
                <a:cs typeface="Liberation Sans Narrow"/>
              </a:rPr>
              <a:t>regulations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35" dirty="0">
                <a:latin typeface="Liberation Sans Narrow"/>
                <a:cs typeface="Liberation Sans Narrow"/>
              </a:rPr>
              <a:t>and </a:t>
            </a:r>
            <a:r>
              <a:rPr sz="2800" spc="120" dirty="0">
                <a:latin typeface="Liberation Sans Narrow"/>
                <a:cs typeface="Liberation Sans Narrow"/>
              </a:rPr>
              <a:t>urban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-10" dirty="0">
                <a:latin typeface="Liberation Sans Narrow"/>
                <a:cs typeface="Liberation Sans Narrow"/>
              </a:rPr>
              <a:t>planning.</a:t>
            </a:r>
            <a:endParaRPr sz="2800">
              <a:latin typeface="Liberation Sans Narrow"/>
              <a:cs typeface="Liberation Sans Narrow"/>
            </a:endParaRPr>
          </a:p>
          <a:p>
            <a:pPr marL="447675" marR="6031865" lvl="1" indent="-262255">
              <a:lnSpc>
                <a:spcPts val="3220"/>
              </a:lnSpc>
              <a:spcBef>
                <a:spcPts val="650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447675" algn="l"/>
              </a:tabLst>
            </a:pPr>
            <a:r>
              <a:rPr sz="2800" spc="60" dirty="0">
                <a:latin typeface="Liberation Sans Narrow"/>
                <a:cs typeface="Liberation Sans Narrow"/>
              </a:rPr>
              <a:t>Public</a:t>
            </a:r>
            <a:r>
              <a:rPr sz="2800" spc="-140" dirty="0">
                <a:latin typeface="Liberation Sans Narrow"/>
                <a:cs typeface="Liberation Sans Narrow"/>
              </a:rPr>
              <a:t> </a:t>
            </a:r>
            <a:r>
              <a:rPr sz="2800" spc="80" dirty="0">
                <a:latin typeface="Liberation Sans Narrow"/>
                <a:cs typeface="Liberation Sans Narrow"/>
              </a:rPr>
              <a:t>Awareness:</a:t>
            </a:r>
            <a:r>
              <a:rPr sz="2800" spc="-135" dirty="0">
                <a:latin typeface="Liberation Sans Narrow"/>
                <a:cs typeface="Liberation Sans Narrow"/>
              </a:rPr>
              <a:t> </a:t>
            </a:r>
            <a:r>
              <a:rPr sz="2800" spc="55" dirty="0">
                <a:latin typeface="Liberation Sans Narrow"/>
                <a:cs typeface="Liberation Sans Narrow"/>
              </a:rPr>
              <a:t>Educating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35" dirty="0">
                <a:latin typeface="Liberation Sans Narrow"/>
                <a:cs typeface="Liberation Sans Narrow"/>
              </a:rPr>
              <a:t>communities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40" dirty="0">
                <a:latin typeface="Liberation Sans Narrow"/>
                <a:cs typeface="Liberation Sans Narrow"/>
              </a:rPr>
              <a:t>about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air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95" dirty="0">
                <a:latin typeface="Liberation Sans Narrow"/>
                <a:cs typeface="Liberation Sans Narrow"/>
              </a:rPr>
              <a:t>quality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60" dirty="0">
                <a:latin typeface="Liberation Sans Narrow"/>
                <a:cs typeface="Liberation Sans Narrow"/>
              </a:rPr>
              <a:t>and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75" dirty="0">
                <a:latin typeface="Liberation Sans Narrow"/>
                <a:cs typeface="Liberation Sans Narrow"/>
              </a:rPr>
              <a:t>its </a:t>
            </a:r>
            <a:r>
              <a:rPr sz="2800" spc="85" dirty="0">
                <a:latin typeface="Liberation Sans Narrow"/>
                <a:cs typeface="Liberation Sans Narrow"/>
              </a:rPr>
              <a:t>implications.</a:t>
            </a:r>
            <a:endParaRPr sz="28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2800">
              <a:latin typeface="Liberation Sans Narrow"/>
              <a:cs typeface="Liberation Sans Narrow"/>
            </a:endParaRPr>
          </a:p>
          <a:p>
            <a:pPr marL="415925" indent="-403225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415925" algn="l"/>
              </a:tabLst>
            </a:pPr>
            <a:r>
              <a:rPr sz="2700" b="1" spc="80" dirty="0">
                <a:latin typeface="Trebuchet MS" panose="020B0603020202020204"/>
                <a:cs typeface="Trebuchet MS" panose="020B0603020202020204"/>
              </a:rPr>
              <a:t>Final</a:t>
            </a:r>
            <a:r>
              <a:rPr sz="2700" b="1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spc="130" dirty="0">
                <a:latin typeface="Trebuchet MS" panose="020B0603020202020204"/>
                <a:cs typeface="Trebuchet MS" panose="020B0603020202020204"/>
              </a:rPr>
              <a:t>Thoughts:</a:t>
            </a:r>
            <a:endParaRPr sz="2700">
              <a:latin typeface="Trebuchet MS" panose="020B0603020202020204"/>
              <a:cs typeface="Trebuchet MS" panose="020B0603020202020204"/>
            </a:endParaRPr>
          </a:p>
          <a:p>
            <a:pPr marL="389890" lvl="1" indent="-262255">
              <a:lnSpc>
                <a:spcPct val="100000"/>
              </a:lnSpc>
              <a:spcBef>
                <a:spcPts val="565"/>
              </a:spcBef>
              <a:buClr>
                <a:srgbClr val="ECECEC"/>
              </a:buClr>
              <a:buSzPct val="126000"/>
              <a:buFont typeface="Arial" panose="020B0604020202020204"/>
              <a:buChar char="•"/>
              <a:tabLst>
                <a:tab pos="389890" algn="l"/>
              </a:tabLst>
            </a:pPr>
            <a:r>
              <a:rPr sz="2700" spc="145" dirty="0">
                <a:latin typeface="Liberation Sans Narrow"/>
                <a:cs typeface="Liberation Sans Narrow"/>
              </a:rPr>
              <a:t>Accurate</a:t>
            </a:r>
            <a:r>
              <a:rPr sz="2700" spc="-135" dirty="0">
                <a:latin typeface="Liberation Sans Narrow"/>
                <a:cs typeface="Liberation Sans Narrow"/>
              </a:rPr>
              <a:t> </a:t>
            </a:r>
            <a:r>
              <a:rPr sz="2700" spc="260" dirty="0">
                <a:latin typeface="Liberation Sans Narrow"/>
                <a:cs typeface="Liberation Sans Narrow"/>
              </a:rPr>
              <a:t>AQI</a:t>
            </a:r>
            <a:r>
              <a:rPr sz="2700" spc="150" dirty="0">
                <a:latin typeface="Liberation Sans Narrow"/>
                <a:cs typeface="Liberation Sans Narrow"/>
              </a:rPr>
              <a:t> prediction</a:t>
            </a:r>
            <a:r>
              <a:rPr sz="2700" spc="145" dirty="0">
                <a:latin typeface="Liberation Sans Narrow"/>
                <a:cs typeface="Liberation Sans Narrow"/>
              </a:rPr>
              <a:t> </a:t>
            </a:r>
            <a:r>
              <a:rPr sz="2700" dirty="0">
                <a:latin typeface="Liberation Sans Narrow"/>
                <a:cs typeface="Liberation Sans Narrow"/>
              </a:rPr>
              <a:t>is</a:t>
            </a:r>
            <a:r>
              <a:rPr sz="2700" spc="145" dirty="0">
                <a:latin typeface="Liberation Sans Narrow"/>
                <a:cs typeface="Liberation Sans Narrow"/>
              </a:rPr>
              <a:t> </a:t>
            </a:r>
            <a:r>
              <a:rPr sz="2700" spc="55" dirty="0">
                <a:latin typeface="Liberation Sans Narrow"/>
                <a:cs typeface="Liberation Sans Narrow"/>
              </a:rPr>
              <a:t>essential</a:t>
            </a:r>
            <a:r>
              <a:rPr sz="2700" spc="150" dirty="0">
                <a:latin typeface="Liberation Sans Narrow"/>
                <a:cs typeface="Liberation Sans Narrow"/>
              </a:rPr>
              <a:t> </a:t>
            </a:r>
            <a:r>
              <a:rPr sz="2700" spc="210" dirty="0">
                <a:latin typeface="Liberation Sans Narrow"/>
                <a:cs typeface="Liberation Sans Narrow"/>
              </a:rPr>
              <a:t>for</a:t>
            </a:r>
            <a:r>
              <a:rPr sz="2700" spc="145" dirty="0">
                <a:latin typeface="Liberation Sans Narrow"/>
                <a:cs typeface="Liberation Sans Narrow"/>
              </a:rPr>
              <a:t> </a:t>
            </a:r>
            <a:r>
              <a:rPr sz="2700" dirty="0">
                <a:latin typeface="Liberation Sans Narrow"/>
                <a:cs typeface="Liberation Sans Narrow"/>
              </a:rPr>
              <a:t>a</a:t>
            </a:r>
            <a:r>
              <a:rPr sz="2700" spc="150" dirty="0">
                <a:latin typeface="Liberation Sans Narrow"/>
                <a:cs typeface="Liberation Sans Narrow"/>
              </a:rPr>
              <a:t> </a:t>
            </a:r>
            <a:r>
              <a:rPr sz="2700" spc="50" dirty="0">
                <a:latin typeface="Liberation Sans Narrow"/>
                <a:cs typeface="Liberation Sans Narrow"/>
              </a:rPr>
              <a:t>sustainable</a:t>
            </a:r>
            <a:r>
              <a:rPr sz="2700" spc="145" dirty="0">
                <a:latin typeface="Liberation Sans Narrow"/>
                <a:cs typeface="Liberation Sans Narrow"/>
              </a:rPr>
              <a:t> </a:t>
            </a:r>
            <a:r>
              <a:rPr sz="2700" spc="60" dirty="0">
                <a:latin typeface="Liberation Sans Narrow"/>
                <a:cs typeface="Liberation Sans Narrow"/>
              </a:rPr>
              <a:t>and</a:t>
            </a:r>
            <a:r>
              <a:rPr sz="2700" spc="145" dirty="0">
                <a:latin typeface="Liberation Sans Narrow"/>
                <a:cs typeface="Liberation Sans Narrow"/>
              </a:rPr>
              <a:t> </a:t>
            </a:r>
            <a:r>
              <a:rPr sz="2700" spc="85" dirty="0">
                <a:latin typeface="Liberation Sans Narrow"/>
                <a:cs typeface="Liberation Sans Narrow"/>
              </a:rPr>
              <a:t>healthy</a:t>
            </a:r>
            <a:r>
              <a:rPr sz="2700" spc="150" dirty="0">
                <a:latin typeface="Liberation Sans Narrow"/>
                <a:cs typeface="Liberation Sans Narrow"/>
              </a:rPr>
              <a:t> </a:t>
            </a:r>
            <a:r>
              <a:rPr sz="2700" spc="125" dirty="0">
                <a:latin typeface="Liberation Sans Narrow"/>
                <a:cs typeface="Liberation Sans Narrow"/>
              </a:rPr>
              <a:t>future.</a:t>
            </a:r>
            <a:endParaRPr sz="2700">
              <a:latin typeface="Liberation Sans Narrow"/>
              <a:cs typeface="Liberation Sans Narrow"/>
            </a:endParaRPr>
          </a:p>
          <a:p>
            <a:pPr marL="389890" lvl="1" indent="-262255">
              <a:lnSpc>
                <a:spcPct val="100000"/>
              </a:lnSpc>
              <a:spcBef>
                <a:spcPts val="550"/>
              </a:spcBef>
              <a:buClr>
                <a:srgbClr val="ECECEC"/>
              </a:buClr>
              <a:buSzPct val="126000"/>
              <a:buFont typeface="Arial" panose="020B0604020202020204"/>
              <a:buChar char="•"/>
              <a:tabLst>
                <a:tab pos="389890" algn="l"/>
              </a:tabLst>
            </a:pPr>
            <a:r>
              <a:rPr sz="2700" spc="160" dirty="0">
                <a:latin typeface="Liberation Sans Narrow"/>
                <a:cs typeface="Liberation Sans Narrow"/>
              </a:rPr>
              <a:t>Continued</a:t>
            </a:r>
            <a:r>
              <a:rPr sz="2700" spc="150" dirty="0">
                <a:latin typeface="Liberation Sans Narrow"/>
                <a:cs typeface="Liberation Sans Narrow"/>
              </a:rPr>
              <a:t> </a:t>
            </a:r>
            <a:r>
              <a:rPr sz="2700" spc="130" dirty="0">
                <a:latin typeface="Liberation Sans Narrow"/>
                <a:cs typeface="Liberation Sans Narrow"/>
              </a:rPr>
              <a:t>innovation</a:t>
            </a:r>
            <a:r>
              <a:rPr sz="2700" spc="155" dirty="0">
                <a:latin typeface="Liberation Sans Narrow"/>
                <a:cs typeface="Liberation Sans Narrow"/>
              </a:rPr>
              <a:t> </a:t>
            </a:r>
            <a:r>
              <a:rPr sz="2700" spc="60" dirty="0">
                <a:latin typeface="Liberation Sans Narrow"/>
                <a:cs typeface="Liberation Sans Narrow"/>
              </a:rPr>
              <a:t>and</a:t>
            </a:r>
            <a:r>
              <a:rPr sz="2700" spc="155" dirty="0">
                <a:latin typeface="Liberation Sans Narrow"/>
                <a:cs typeface="Liberation Sans Narrow"/>
              </a:rPr>
              <a:t> </a:t>
            </a:r>
            <a:r>
              <a:rPr sz="2700" spc="140" dirty="0">
                <a:latin typeface="Liberation Sans Narrow"/>
                <a:cs typeface="Liberation Sans Narrow"/>
              </a:rPr>
              <a:t>collaboration</a:t>
            </a:r>
            <a:r>
              <a:rPr sz="2700" spc="155" dirty="0">
                <a:latin typeface="Liberation Sans Narrow"/>
                <a:cs typeface="Liberation Sans Narrow"/>
              </a:rPr>
              <a:t> </a:t>
            </a:r>
            <a:r>
              <a:rPr sz="2700" spc="85" dirty="0">
                <a:latin typeface="Liberation Sans Narrow"/>
                <a:cs typeface="Liberation Sans Narrow"/>
              </a:rPr>
              <a:t>are</a:t>
            </a:r>
            <a:r>
              <a:rPr sz="2700" spc="150" dirty="0">
                <a:latin typeface="Liberation Sans Narrow"/>
                <a:cs typeface="Liberation Sans Narrow"/>
              </a:rPr>
              <a:t> </a:t>
            </a:r>
            <a:r>
              <a:rPr sz="2700" spc="65" dirty="0">
                <a:latin typeface="Liberation Sans Narrow"/>
                <a:cs typeface="Liberation Sans Narrow"/>
              </a:rPr>
              <a:t>key</a:t>
            </a:r>
            <a:r>
              <a:rPr sz="2700" spc="155" dirty="0">
                <a:latin typeface="Liberation Sans Narrow"/>
                <a:cs typeface="Liberation Sans Narrow"/>
              </a:rPr>
              <a:t> </a:t>
            </a:r>
            <a:r>
              <a:rPr sz="2700" spc="275" dirty="0">
                <a:latin typeface="Liberation Sans Narrow"/>
                <a:cs typeface="Liberation Sans Narrow"/>
              </a:rPr>
              <a:t>to</a:t>
            </a:r>
            <a:r>
              <a:rPr sz="2700" spc="155" dirty="0">
                <a:latin typeface="Liberation Sans Narrow"/>
                <a:cs typeface="Liberation Sans Narrow"/>
              </a:rPr>
              <a:t> </a:t>
            </a:r>
            <a:r>
              <a:rPr sz="2700" spc="125" dirty="0">
                <a:latin typeface="Liberation Sans Narrow"/>
                <a:cs typeface="Liberation Sans Narrow"/>
              </a:rPr>
              <a:t>overcoming</a:t>
            </a:r>
            <a:r>
              <a:rPr sz="2700" spc="155" dirty="0">
                <a:latin typeface="Liberation Sans Narrow"/>
                <a:cs typeface="Liberation Sans Narrow"/>
              </a:rPr>
              <a:t> </a:t>
            </a:r>
            <a:r>
              <a:rPr sz="2700" spc="175" dirty="0">
                <a:latin typeface="Liberation Sans Narrow"/>
                <a:cs typeface="Liberation Sans Narrow"/>
              </a:rPr>
              <a:t>current</a:t>
            </a:r>
            <a:r>
              <a:rPr sz="2700" spc="150" dirty="0">
                <a:latin typeface="Liberation Sans Narrow"/>
                <a:cs typeface="Liberation Sans Narrow"/>
              </a:rPr>
              <a:t> </a:t>
            </a:r>
            <a:r>
              <a:rPr sz="2700" spc="-10" dirty="0">
                <a:latin typeface="Liberation Sans Narrow"/>
                <a:cs typeface="Liberation Sans Narrow"/>
              </a:rPr>
              <a:t>challenges.</a:t>
            </a:r>
            <a:endParaRPr sz="2700">
              <a:latin typeface="Liberation Sans Narrow"/>
              <a:cs typeface="Liberation Sans Narrow"/>
            </a:endParaRPr>
          </a:p>
          <a:p>
            <a:pPr marL="389890" lvl="1" indent="-262255">
              <a:lnSpc>
                <a:spcPct val="100000"/>
              </a:lnSpc>
              <a:spcBef>
                <a:spcPts val="555"/>
              </a:spcBef>
              <a:buClr>
                <a:srgbClr val="ECECEC"/>
              </a:buClr>
              <a:buSzPct val="126000"/>
              <a:buFont typeface="Arial" panose="020B0604020202020204"/>
              <a:buChar char="•"/>
              <a:tabLst>
                <a:tab pos="389890" algn="l"/>
              </a:tabLst>
            </a:pPr>
            <a:r>
              <a:rPr sz="2700" spc="65" dirty="0">
                <a:latin typeface="Liberation Sans Narrow"/>
                <a:cs typeface="Liberation Sans Narrow"/>
              </a:rPr>
              <a:t>Together,</a:t>
            </a:r>
            <a:r>
              <a:rPr sz="2700" spc="-120" dirty="0">
                <a:latin typeface="Liberation Sans Narrow"/>
                <a:cs typeface="Liberation Sans Narrow"/>
              </a:rPr>
              <a:t> </a:t>
            </a:r>
            <a:r>
              <a:rPr sz="2700" spc="175" dirty="0">
                <a:latin typeface="Liberation Sans Narrow"/>
                <a:cs typeface="Liberation Sans Narrow"/>
              </a:rPr>
              <a:t>we</a:t>
            </a:r>
            <a:r>
              <a:rPr sz="2700" spc="160" dirty="0">
                <a:latin typeface="Liberation Sans Narrow"/>
                <a:cs typeface="Liberation Sans Narrow"/>
              </a:rPr>
              <a:t> </a:t>
            </a:r>
            <a:r>
              <a:rPr sz="2700" dirty="0">
                <a:latin typeface="Liberation Sans Narrow"/>
                <a:cs typeface="Liberation Sans Narrow"/>
              </a:rPr>
              <a:t>can</a:t>
            </a:r>
            <a:r>
              <a:rPr sz="2700" spc="165" dirty="0">
                <a:latin typeface="Liberation Sans Narrow"/>
                <a:cs typeface="Liberation Sans Narrow"/>
              </a:rPr>
              <a:t> </a:t>
            </a:r>
            <a:r>
              <a:rPr sz="2700" spc="90" dirty="0">
                <a:latin typeface="Liberation Sans Narrow"/>
                <a:cs typeface="Liberation Sans Narrow"/>
              </a:rPr>
              <a:t>ensure</a:t>
            </a:r>
            <a:r>
              <a:rPr sz="2700" spc="165" dirty="0">
                <a:latin typeface="Liberation Sans Narrow"/>
                <a:cs typeface="Liberation Sans Narrow"/>
              </a:rPr>
              <a:t> </a:t>
            </a:r>
            <a:r>
              <a:rPr sz="2700" spc="90" dirty="0">
                <a:latin typeface="Liberation Sans Narrow"/>
                <a:cs typeface="Liberation Sans Narrow"/>
              </a:rPr>
              <a:t>cleaner</a:t>
            </a:r>
            <a:r>
              <a:rPr sz="2700" spc="160" dirty="0">
                <a:latin typeface="Liberation Sans Narrow"/>
                <a:cs typeface="Liberation Sans Narrow"/>
              </a:rPr>
              <a:t> </a:t>
            </a:r>
            <a:r>
              <a:rPr sz="2700" spc="114" dirty="0">
                <a:latin typeface="Liberation Sans Narrow"/>
                <a:cs typeface="Liberation Sans Narrow"/>
              </a:rPr>
              <a:t>air</a:t>
            </a:r>
            <a:r>
              <a:rPr sz="2700" spc="165" dirty="0">
                <a:latin typeface="Liberation Sans Narrow"/>
                <a:cs typeface="Liberation Sans Narrow"/>
              </a:rPr>
              <a:t> </a:t>
            </a:r>
            <a:r>
              <a:rPr sz="2700" spc="60" dirty="0">
                <a:latin typeface="Liberation Sans Narrow"/>
                <a:cs typeface="Liberation Sans Narrow"/>
              </a:rPr>
              <a:t>and</a:t>
            </a:r>
            <a:r>
              <a:rPr sz="2700" spc="165" dirty="0">
                <a:latin typeface="Liberation Sans Narrow"/>
                <a:cs typeface="Liberation Sans Narrow"/>
              </a:rPr>
              <a:t> </a:t>
            </a:r>
            <a:r>
              <a:rPr sz="2700" spc="185" dirty="0">
                <a:latin typeface="Liberation Sans Narrow"/>
                <a:cs typeface="Liberation Sans Narrow"/>
              </a:rPr>
              <a:t>better</a:t>
            </a:r>
            <a:r>
              <a:rPr sz="2700" spc="160" dirty="0">
                <a:latin typeface="Liberation Sans Narrow"/>
                <a:cs typeface="Liberation Sans Narrow"/>
              </a:rPr>
              <a:t> </a:t>
            </a:r>
            <a:r>
              <a:rPr sz="2700" spc="100" dirty="0">
                <a:latin typeface="Liberation Sans Narrow"/>
                <a:cs typeface="Liberation Sans Narrow"/>
              </a:rPr>
              <a:t>quality</a:t>
            </a:r>
            <a:r>
              <a:rPr sz="2700" spc="165" dirty="0">
                <a:latin typeface="Liberation Sans Narrow"/>
                <a:cs typeface="Liberation Sans Narrow"/>
              </a:rPr>
              <a:t> </a:t>
            </a:r>
            <a:r>
              <a:rPr sz="2700" spc="160" dirty="0">
                <a:latin typeface="Liberation Sans Narrow"/>
                <a:cs typeface="Liberation Sans Narrow"/>
              </a:rPr>
              <a:t>of</a:t>
            </a:r>
            <a:r>
              <a:rPr sz="2700" spc="165" dirty="0">
                <a:latin typeface="Liberation Sans Narrow"/>
                <a:cs typeface="Liberation Sans Narrow"/>
              </a:rPr>
              <a:t> </a:t>
            </a:r>
            <a:r>
              <a:rPr sz="2700" spc="75" dirty="0">
                <a:latin typeface="Liberation Sans Narrow"/>
                <a:cs typeface="Liberation Sans Narrow"/>
              </a:rPr>
              <a:t>life</a:t>
            </a:r>
            <a:r>
              <a:rPr sz="2700" spc="165" dirty="0">
                <a:latin typeface="Liberation Sans Narrow"/>
                <a:cs typeface="Liberation Sans Narrow"/>
              </a:rPr>
              <a:t> </a:t>
            </a:r>
            <a:r>
              <a:rPr sz="2700" spc="210" dirty="0">
                <a:latin typeface="Liberation Sans Narrow"/>
                <a:cs typeface="Liberation Sans Narrow"/>
              </a:rPr>
              <a:t>for</a:t>
            </a:r>
            <a:r>
              <a:rPr sz="2700" spc="160" dirty="0">
                <a:latin typeface="Liberation Sans Narrow"/>
                <a:cs typeface="Liberation Sans Narrow"/>
              </a:rPr>
              <a:t> </a:t>
            </a:r>
            <a:r>
              <a:rPr sz="2700" spc="-20" dirty="0">
                <a:latin typeface="Liberation Sans Narrow"/>
                <a:cs typeface="Liberation Sans Narrow"/>
              </a:rPr>
              <a:t>all.</a:t>
            </a:r>
            <a:endParaRPr sz="2700">
              <a:latin typeface="Liberation Sans Narrow"/>
              <a:cs typeface="Liberation Sans Narro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736531" y="3609094"/>
            <a:ext cx="9211310" cy="6070600"/>
            <a:chOff x="10736531" y="3609094"/>
            <a:chExt cx="9211310" cy="60706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6531" y="3609094"/>
              <a:ext cx="9210714" cy="60705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67990" y="6669794"/>
              <a:ext cx="154209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37338" y="6542794"/>
              <a:ext cx="184377" cy="127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65690" y="6491994"/>
              <a:ext cx="208879" cy="152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76598" y="6403094"/>
              <a:ext cx="182069" cy="190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01758" y="5983994"/>
              <a:ext cx="568045" cy="406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4940" y="4612394"/>
              <a:ext cx="1565971" cy="15621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03903" y="5755394"/>
              <a:ext cx="101541" cy="152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06267" y="5755394"/>
              <a:ext cx="107871" cy="152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17082" y="5755394"/>
              <a:ext cx="104317" cy="1524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38341" y="5628394"/>
              <a:ext cx="391923" cy="254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679628" y="5577594"/>
              <a:ext cx="106906" cy="152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91252" y="5577594"/>
              <a:ext cx="130828" cy="1524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23160" y="5577594"/>
              <a:ext cx="102333" cy="152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333717" y="5577594"/>
              <a:ext cx="117326" cy="152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92281" y="5412494"/>
              <a:ext cx="384072" cy="2667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420695" y="4752094"/>
              <a:ext cx="1219125" cy="7747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84812" y="4955294"/>
              <a:ext cx="634571" cy="4191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450879" y="4955294"/>
              <a:ext cx="392380" cy="25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pc="415" dirty="0"/>
              <a:t>We</a:t>
            </a:r>
            <a:r>
              <a:rPr spc="220" dirty="0"/>
              <a:t> </a:t>
            </a:r>
            <a:r>
              <a:rPr spc="185" dirty="0"/>
              <a:t>thank</a:t>
            </a:r>
            <a:r>
              <a:rPr spc="220" dirty="0"/>
              <a:t> </a:t>
            </a:r>
            <a:r>
              <a:rPr spc="190" dirty="0"/>
              <a:t>you</a:t>
            </a:r>
            <a:r>
              <a:rPr spc="220" dirty="0"/>
              <a:t> </a:t>
            </a:r>
            <a:r>
              <a:rPr spc="310" dirty="0"/>
              <a:t>for</a:t>
            </a:r>
            <a:r>
              <a:rPr spc="220" dirty="0"/>
              <a:t> </a:t>
            </a:r>
            <a:r>
              <a:rPr spc="275" dirty="0"/>
              <a:t>your</a:t>
            </a:r>
            <a:r>
              <a:rPr spc="220" dirty="0"/>
              <a:t> </a:t>
            </a:r>
            <a:r>
              <a:rPr spc="254" dirty="0"/>
              <a:t>time</a:t>
            </a:r>
            <a:r>
              <a:rPr spc="220" dirty="0"/>
              <a:t> </a:t>
            </a:r>
            <a:r>
              <a:rPr spc="90" dirty="0"/>
              <a:t>and</a:t>
            </a:r>
            <a:r>
              <a:rPr spc="225" dirty="0"/>
              <a:t> </a:t>
            </a:r>
            <a:r>
              <a:rPr spc="229" dirty="0"/>
              <a:t>attention</a:t>
            </a:r>
            <a:r>
              <a:rPr spc="220" dirty="0"/>
              <a:t> </a:t>
            </a:r>
            <a:r>
              <a:rPr spc="260" dirty="0"/>
              <a:t>throughout</a:t>
            </a:r>
            <a:r>
              <a:rPr spc="220" dirty="0"/>
              <a:t> </a:t>
            </a:r>
            <a:r>
              <a:rPr spc="150" dirty="0"/>
              <a:t>this</a:t>
            </a:r>
            <a:r>
              <a:rPr spc="220" dirty="0"/>
              <a:t> </a:t>
            </a:r>
            <a:r>
              <a:rPr spc="160" dirty="0"/>
              <a:t>presentation.</a:t>
            </a:r>
            <a:endParaRPr spc="160" dirty="0"/>
          </a:p>
          <a:p>
            <a:pPr algn="ctr">
              <a:lnSpc>
                <a:spcPct val="100000"/>
              </a:lnSpc>
              <a:spcBef>
                <a:spcPts val="820"/>
              </a:spcBef>
            </a:pPr>
            <a:r>
              <a:rPr spc="415" dirty="0"/>
              <a:t>We</a:t>
            </a:r>
            <a:r>
              <a:rPr spc="165" dirty="0"/>
              <a:t> </a:t>
            </a:r>
            <a:r>
              <a:rPr spc="204" dirty="0"/>
              <a:t>hope</a:t>
            </a:r>
            <a:r>
              <a:rPr spc="170" dirty="0"/>
              <a:t> </a:t>
            </a:r>
            <a:r>
              <a:rPr spc="190" dirty="0"/>
              <a:t>you</a:t>
            </a:r>
            <a:r>
              <a:rPr spc="170" dirty="0"/>
              <a:t> </a:t>
            </a:r>
            <a:r>
              <a:rPr spc="145" dirty="0"/>
              <a:t>enjoyed</a:t>
            </a:r>
            <a:r>
              <a:rPr spc="170" dirty="0"/>
              <a:t> </a:t>
            </a:r>
            <a:r>
              <a:rPr spc="150" dirty="0"/>
              <a:t>this</a:t>
            </a:r>
            <a:r>
              <a:rPr spc="170" dirty="0"/>
              <a:t> </a:t>
            </a:r>
            <a:r>
              <a:rPr dirty="0"/>
              <a:t>as</a:t>
            </a:r>
            <a:r>
              <a:rPr spc="170" dirty="0"/>
              <a:t> </a:t>
            </a:r>
            <a:r>
              <a:rPr spc="200" dirty="0"/>
              <a:t>much</a:t>
            </a:r>
            <a:r>
              <a:rPr spc="170" dirty="0"/>
              <a:t> </a:t>
            </a:r>
            <a:r>
              <a:rPr dirty="0"/>
              <a:t>as</a:t>
            </a:r>
            <a:r>
              <a:rPr spc="170" dirty="0"/>
              <a:t> </a:t>
            </a:r>
            <a:r>
              <a:rPr spc="270" dirty="0"/>
              <a:t>we</a:t>
            </a:r>
            <a:r>
              <a:rPr spc="170" dirty="0"/>
              <a:t> </a:t>
            </a:r>
            <a:r>
              <a:rPr spc="145" dirty="0"/>
              <a:t>enjoyed</a:t>
            </a:r>
            <a:r>
              <a:rPr spc="170" dirty="0"/>
              <a:t> </a:t>
            </a:r>
            <a:r>
              <a:rPr spc="160" dirty="0"/>
              <a:t>preparing</a:t>
            </a:r>
            <a:r>
              <a:rPr spc="170" dirty="0"/>
              <a:t> </a:t>
            </a:r>
            <a:r>
              <a:rPr spc="105" dirty="0"/>
              <a:t>this.</a:t>
            </a:r>
            <a:endParaRPr spc="10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365"/>
              </a:spcBef>
            </a:pPr>
            <a:r>
              <a:rPr sz="3300" spc="295" dirty="0"/>
              <a:t>Air</a:t>
            </a:r>
            <a:r>
              <a:rPr sz="3300" spc="200" dirty="0"/>
              <a:t> </a:t>
            </a:r>
            <a:r>
              <a:rPr sz="3300" spc="185" dirty="0"/>
              <a:t>Quality</a:t>
            </a:r>
            <a:r>
              <a:rPr sz="3300" spc="200" dirty="0"/>
              <a:t> </a:t>
            </a:r>
            <a:r>
              <a:rPr sz="3300" spc="145" dirty="0"/>
              <a:t>Index</a:t>
            </a:r>
            <a:r>
              <a:rPr sz="3300" spc="204" dirty="0"/>
              <a:t> </a:t>
            </a:r>
            <a:r>
              <a:rPr sz="3300" spc="245" dirty="0"/>
              <a:t>(AQI)</a:t>
            </a:r>
            <a:r>
              <a:rPr sz="3300" spc="200" dirty="0"/>
              <a:t> </a:t>
            </a:r>
            <a:r>
              <a:rPr sz="3300" spc="180" dirty="0"/>
              <a:t>prediction</a:t>
            </a:r>
            <a:r>
              <a:rPr sz="3300" spc="204" dirty="0"/>
              <a:t> </a:t>
            </a:r>
            <a:r>
              <a:rPr sz="3300" dirty="0"/>
              <a:t>is</a:t>
            </a:r>
            <a:r>
              <a:rPr sz="3300" spc="200" dirty="0"/>
              <a:t> </a:t>
            </a:r>
            <a:r>
              <a:rPr sz="3300" dirty="0"/>
              <a:t>a</a:t>
            </a:r>
            <a:r>
              <a:rPr sz="3300" spc="204" dirty="0"/>
              <a:t> </a:t>
            </a:r>
            <a:r>
              <a:rPr sz="3300" spc="140" dirty="0"/>
              <a:t>critical</a:t>
            </a:r>
            <a:r>
              <a:rPr sz="3300" spc="200" dirty="0"/>
              <a:t> </a:t>
            </a:r>
            <a:r>
              <a:rPr sz="3300" spc="270" dirty="0"/>
              <a:t>tool</a:t>
            </a:r>
            <a:r>
              <a:rPr sz="3300" spc="200" dirty="0"/>
              <a:t> </a:t>
            </a:r>
            <a:r>
              <a:rPr sz="3300" spc="250" dirty="0"/>
              <a:t>for</a:t>
            </a:r>
            <a:r>
              <a:rPr sz="3300" spc="204" dirty="0"/>
              <a:t> </a:t>
            </a:r>
            <a:r>
              <a:rPr sz="3300" dirty="0"/>
              <a:t>safeguarding</a:t>
            </a:r>
            <a:r>
              <a:rPr sz="3300" spc="200" dirty="0"/>
              <a:t> </a:t>
            </a:r>
            <a:r>
              <a:rPr sz="3300" spc="120" dirty="0"/>
              <a:t>public</a:t>
            </a:r>
            <a:r>
              <a:rPr sz="3300" spc="204" dirty="0"/>
              <a:t> </a:t>
            </a:r>
            <a:r>
              <a:rPr sz="3300" spc="120" dirty="0"/>
              <a:t>health</a:t>
            </a:r>
            <a:r>
              <a:rPr sz="3300" spc="200" dirty="0"/>
              <a:t> </a:t>
            </a:r>
            <a:r>
              <a:rPr sz="3300" spc="75" dirty="0"/>
              <a:t>and</a:t>
            </a:r>
            <a:r>
              <a:rPr sz="3300" spc="204" dirty="0"/>
              <a:t> </a:t>
            </a:r>
            <a:r>
              <a:rPr sz="3300" spc="185" dirty="0"/>
              <a:t>the</a:t>
            </a:r>
            <a:r>
              <a:rPr sz="3300" spc="200" dirty="0"/>
              <a:t> </a:t>
            </a:r>
            <a:r>
              <a:rPr sz="3300" spc="160" dirty="0"/>
              <a:t>environment.</a:t>
            </a:r>
            <a:r>
              <a:rPr sz="3300" spc="-490" dirty="0"/>
              <a:t> </a:t>
            </a:r>
            <a:r>
              <a:rPr sz="3300" spc="285" dirty="0"/>
              <a:t>AQI </a:t>
            </a:r>
            <a:r>
              <a:rPr sz="3300" spc="75" dirty="0"/>
              <a:t>measures</a:t>
            </a:r>
            <a:r>
              <a:rPr sz="3300" spc="165" dirty="0"/>
              <a:t> </a:t>
            </a:r>
            <a:r>
              <a:rPr sz="3300" spc="185" dirty="0"/>
              <a:t>the</a:t>
            </a:r>
            <a:r>
              <a:rPr sz="3300" spc="165" dirty="0"/>
              <a:t> </a:t>
            </a:r>
            <a:r>
              <a:rPr sz="3300" spc="180" dirty="0"/>
              <a:t>concentration</a:t>
            </a:r>
            <a:r>
              <a:rPr sz="3300" spc="170" dirty="0"/>
              <a:t> </a:t>
            </a:r>
            <a:r>
              <a:rPr sz="3300" spc="190" dirty="0"/>
              <a:t>of</a:t>
            </a:r>
            <a:r>
              <a:rPr sz="3300" spc="165" dirty="0"/>
              <a:t> </a:t>
            </a:r>
            <a:r>
              <a:rPr sz="3300" spc="125" dirty="0"/>
              <a:t>various</a:t>
            </a:r>
            <a:r>
              <a:rPr sz="3300" spc="170" dirty="0"/>
              <a:t> </a:t>
            </a:r>
            <a:r>
              <a:rPr sz="3300" spc="145" dirty="0"/>
              <a:t>pollutants</a:t>
            </a:r>
            <a:r>
              <a:rPr sz="3300" spc="165" dirty="0"/>
              <a:t> </a:t>
            </a:r>
            <a:r>
              <a:rPr sz="3300" spc="125" dirty="0"/>
              <a:t>in</a:t>
            </a:r>
            <a:r>
              <a:rPr sz="3300" spc="170" dirty="0"/>
              <a:t> </a:t>
            </a:r>
            <a:r>
              <a:rPr sz="3300" spc="185" dirty="0"/>
              <a:t>the</a:t>
            </a:r>
            <a:r>
              <a:rPr sz="3300" spc="165" dirty="0"/>
              <a:t> </a:t>
            </a:r>
            <a:r>
              <a:rPr sz="3300" dirty="0"/>
              <a:t>air,</a:t>
            </a:r>
            <a:r>
              <a:rPr sz="3300" spc="-165" dirty="0"/>
              <a:t> </a:t>
            </a:r>
            <a:r>
              <a:rPr sz="3300" spc="140" dirty="0"/>
              <a:t>providing</a:t>
            </a:r>
            <a:r>
              <a:rPr sz="3300" spc="170" dirty="0"/>
              <a:t> </a:t>
            </a:r>
            <a:r>
              <a:rPr sz="3300" dirty="0"/>
              <a:t>a</a:t>
            </a:r>
            <a:r>
              <a:rPr sz="3300" spc="165" dirty="0"/>
              <a:t> </a:t>
            </a:r>
            <a:r>
              <a:rPr sz="3300" spc="114" dirty="0"/>
              <a:t>clear</a:t>
            </a:r>
            <a:r>
              <a:rPr sz="3300" spc="170" dirty="0"/>
              <a:t> </a:t>
            </a:r>
            <a:r>
              <a:rPr sz="3300" spc="175" dirty="0"/>
              <a:t>indicator</a:t>
            </a:r>
            <a:r>
              <a:rPr sz="3300" spc="165" dirty="0"/>
              <a:t> </a:t>
            </a:r>
            <a:r>
              <a:rPr sz="3300" spc="190" dirty="0"/>
              <a:t>of</a:t>
            </a:r>
            <a:r>
              <a:rPr sz="3300" spc="170" dirty="0"/>
              <a:t> </a:t>
            </a:r>
            <a:r>
              <a:rPr sz="3300" spc="135" dirty="0"/>
              <a:t>air</a:t>
            </a:r>
            <a:r>
              <a:rPr sz="3300" spc="165" dirty="0"/>
              <a:t> </a:t>
            </a:r>
            <a:r>
              <a:rPr sz="3300" spc="120" dirty="0"/>
              <a:t>quality</a:t>
            </a:r>
            <a:r>
              <a:rPr sz="3300" spc="165" dirty="0"/>
              <a:t> </a:t>
            </a:r>
            <a:r>
              <a:rPr sz="3300" spc="75" dirty="0"/>
              <a:t>and</a:t>
            </a:r>
            <a:r>
              <a:rPr sz="3300" spc="170" dirty="0"/>
              <a:t> </a:t>
            </a:r>
            <a:r>
              <a:rPr sz="3300" spc="150" dirty="0"/>
              <a:t>potential </a:t>
            </a:r>
            <a:r>
              <a:rPr sz="3300" spc="120" dirty="0"/>
              <a:t>health</a:t>
            </a:r>
            <a:r>
              <a:rPr sz="3300" spc="200" dirty="0"/>
              <a:t> </a:t>
            </a:r>
            <a:r>
              <a:rPr sz="3300" spc="85" dirty="0"/>
              <a:t>risks.</a:t>
            </a:r>
            <a:r>
              <a:rPr sz="3300" spc="-145" dirty="0"/>
              <a:t> </a:t>
            </a:r>
            <a:r>
              <a:rPr sz="3300" spc="110" dirty="0"/>
              <a:t>Predicting</a:t>
            </a:r>
            <a:r>
              <a:rPr sz="3300" spc="-145" dirty="0"/>
              <a:t> </a:t>
            </a:r>
            <a:r>
              <a:rPr sz="3300" spc="310" dirty="0"/>
              <a:t>AQI</a:t>
            </a:r>
            <a:r>
              <a:rPr sz="3300" spc="204" dirty="0"/>
              <a:t> </a:t>
            </a:r>
            <a:r>
              <a:rPr sz="3300" dirty="0"/>
              <a:t>enables</a:t>
            </a:r>
            <a:r>
              <a:rPr sz="3300" spc="200" dirty="0"/>
              <a:t> </a:t>
            </a:r>
            <a:r>
              <a:rPr sz="3300" spc="140" dirty="0"/>
              <a:t>proactive</a:t>
            </a:r>
            <a:r>
              <a:rPr sz="3300" spc="200" dirty="0"/>
              <a:t> </a:t>
            </a:r>
            <a:r>
              <a:rPr sz="3300" spc="75" dirty="0"/>
              <a:t>measures</a:t>
            </a:r>
            <a:r>
              <a:rPr sz="3300" spc="204" dirty="0"/>
              <a:t> </a:t>
            </a:r>
            <a:r>
              <a:rPr sz="3300" spc="325" dirty="0"/>
              <a:t>to</a:t>
            </a:r>
            <a:r>
              <a:rPr sz="3300" spc="200" dirty="0"/>
              <a:t> </a:t>
            </a:r>
            <a:r>
              <a:rPr sz="3300" spc="130" dirty="0"/>
              <a:t>mitigate</a:t>
            </a:r>
            <a:r>
              <a:rPr sz="3300" spc="200" dirty="0"/>
              <a:t> </a:t>
            </a:r>
            <a:r>
              <a:rPr sz="3300" spc="165" dirty="0"/>
              <a:t>pollution,</a:t>
            </a:r>
            <a:r>
              <a:rPr sz="3300" spc="-145" dirty="0"/>
              <a:t> </a:t>
            </a:r>
            <a:r>
              <a:rPr sz="3300" spc="215" dirty="0"/>
              <a:t>inform</a:t>
            </a:r>
            <a:r>
              <a:rPr sz="3300" spc="204" dirty="0"/>
              <a:t> </a:t>
            </a:r>
            <a:r>
              <a:rPr sz="3300" spc="140" dirty="0"/>
              <a:t>policy</a:t>
            </a:r>
            <a:r>
              <a:rPr sz="3300" spc="200" dirty="0"/>
              <a:t> </a:t>
            </a:r>
            <a:r>
              <a:rPr sz="3300" spc="80" dirty="0"/>
              <a:t>decisions,</a:t>
            </a:r>
            <a:r>
              <a:rPr sz="3300" spc="-145" dirty="0"/>
              <a:t> </a:t>
            </a:r>
            <a:r>
              <a:rPr sz="3300" spc="75" dirty="0"/>
              <a:t>and</a:t>
            </a:r>
            <a:r>
              <a:rPr sz="3300" spc="204" dirty="0"/>
              <a:t> </a:t>
            </a:r>
            <a:r>
              <a:rPr sz="3300" spc="225" dirty="0"/>
              <a:t>protect </a:t>
            </a:r>
            <a:r>
              <a:rPr sz="3300" spc="130" dirty="0"/>
              <a:t>communities.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372580" y="8906201"/>
            <a:ext cx="19065875" cy="19900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365"/>
              </a:spcBef>
            </a:pPr>
            <a:r>
              <a:rPr sz="2800" spc="120" dirty="0">
                <a:latin typeface="Liberation Sans Narrow"/>
                <a:cs typeface="Liberation Sans Narrow"/>
              </a:rPr>
              <a:t>This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50" dirty="0">
                <a:latin typeface="Liberation Sans Narrow"/>
                <a:cs typeface="Liberation Sans Narrow"/>
              </a:rPr>
              <a:t>presentation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55" dirty="0">
                <a:latin typeface="Liberation Sans Narrow"/>
                <a:cs typeface="Liberation Sans Narrow"/>
              </a:rPr>
              <a:t>explores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85" dirty="0">
                <a:latin typeface="Liberation Sans Narrow"/>
                <a:cs typeface="Liberation Sans Narrow"/>
              </a:rPr>
              <a:t>the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95" dirty="0">
                <a:latin typeface="Liberation Sans Narrow"/>
                <a:cs typeface="Liberation Sans Narrow"/>
              </a:rPr>
              <a:t>fundamentals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90" dirty="0">
                <a:latin typeface="Liberation Sans Narrow"/>
                <a:cs typeface="Liberation Sans Narrow"/>
              </a:rPr>
              <a:t>of</a:t>
            </a:r>
            <a:r>
              <a:rPr sz="2800" spc="-160" dirty="0">
                <a:latin typeface="Liberation Sans Narrow"/>
                <a:cs typeface="Liberation Sans Narrow"/>
              </a:rPr>
              <a:t> </a:t>
            </a:r>
            <a:r>
              <a:rPr sz="2800" spc="225" dirty="0">
                <a:latin typeface="Liberation Sans Narrow"/>
                <a:cs typeface="Liberation Sans Narrow"/>
              </a:rPr>
              <a:t>AQI,</a:t>
            </a:r>
            <a:r>
              <a:rPr sz="2800" spc="-160" dirty="0">
                <a:latin typeface="Liberation Sans Narrow"/>
                <a:cs typeface="Liberation Sans Narrow"/>
              </a:rPr>
              <a:t> </a:t>
            </a:r>
            <a:r>
              <a:rPr sz="2800" spc="185" dirty="0">
                <a:latin typeface="Liberation Sans Narrow"/>
                <a:cs typeface="Liberation Sans Narrow"/>
              </a:rPr>
              <a:t>the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25" dirty="0">
                <a:latin typeface="Liberation Sans Narrow"/>
                <a:cs typeface="Liberation Sans Narrow"/>
              </a:rPr>
              <a:t>technologies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75" dirty="0">
                <a:latin typeface="Liberation Sans Narrow"/>
                <a:cs typeface="Liberation Sans Narrow"/>
              </a:rPr>
              <a:t>and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55" dirty="0">
                <a:latin typeface="Liberation Sans Narrow"/>
                <a:cs typeface="Liberation Sans Narrow"/>
              </a:rPr>
              <a:t>methodologies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70" dirty="0">
                <a:latin typeface="Liberation Sans Narrow"/>
                <a:cs typeface="Liberation Sans Narrow"/>
              </a:rPr>
              <a:t>used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250" dirty="0">
                <a:latin typeface="Liberation Sans Narrow"/>
                <a:cs typeface="Liberation Sans Narrow"/>
              </a:rPr>
              <a:t>for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20" dirty="0">
                <a:latin typeface="Liberation Sans Narrow"/>
                <a:cs typeface="Liberation Sans Narrow"/>
              </a:rPr>
              <a:t>its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50" dirty="0">
                <a:latin typeface="Liberation Sans Narrow"/>
                <a:cs typeface="Liberation Sans Narrow"/>
              </a:rPr>
              <a:t>prediction, </a:t>
            </a:r>
            <a:r>
              <a:rPr sz="2800" spc="75" dirty="0">
                <a:latin typeface="Liberation Sans Narrow"/>
                <a:cs typeface="Liberation Sans Narrow"/>
              </a:rPr>
              <a:t>and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85" dirty="0">
                <a:latin typeface="Liberation Sans Narrow"/>
                <a:cs typeface="Liberation Sans Narrow"/>
              </a:rPr>
              <a:t>the</a:t>
            </a:r>
            <a:r>
              <a:rPr sz="2800" spc="180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practical</a:t>
            </a:r>
            <a:r>
              <a:rPr sz="2800" spc="180" dirty="0">
                <a:latin typeface="Liberation Sans Narrow"/>
                <a:cs typeface="Liberation Sans Narrow"/>
              </a:rPr>
              <a:t> </a:t>
            </a:r>
            <a:r>
              <a:rPr sz="2800" spc="95" dirty="0">
                <a:latin typeface="Liberation Sans Narrow"/>
                <a:cs typeface="Liberation Sans Narrow"/>
              </a:rPr>
              <a:t>applications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75" dirty="0">
                <a:latin typeface="Liberation Sans Narrow"/>
                <a:cs typeface="Liberation Sans Narrow"/>
              </a:rPr>
              <a:t>and</a:t>
            </a:r>
            <a:r>
              <a:rPr sz="2800" spc="180" dirty="0">
                <a:latin typeface="Liberation Sans Narrow"/>
                <a:cs typeface="Liberation Sans Narrow"/>
              </a:rPr>
              <a:t> future </a:t>
            </a:r>
            <a:r>
              <a:rPr sz="2800" spc="160" dirty="0">
                <a:latin typeface="Liberation Sans Narrow"/>
                <a:cs typeface="Liberation Sans Narrow"/>
              </a:rPr>
              <a:t>trends</a:t>
            </a:r>
            <a:r>
              <a:rPr sz="2800" spc="180" dirty="0">
                <a:latin typeface="Liberation Sans Narrow"/>
                <a:cs typeface="Liberation Sans Narrow"/>
              </a:rPr>
              <a:t> </a:t>
            </a:r>
            <a:r>
              <a:rPr sz="2800" spc="125" dirty="0">
                <a:latin typeface="Liberation Sans Narrow"/>
                <a:cs typeface="Liberation Sans Narrow"/>
              </a:rPr>
              <a:t>in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20" dirty="0">
                <a:latin typeface="Liberation Sans Narrow"/>
                <a:cs typeface="Liberation Sans Narrow"/>
              </a:rPr>
              <a:t>this</a:t>
            </a:r>
            <a:r>
              <a:rPr sz="2800" spc="180" dirty="0">
                <a:latin typeface="Liberation Sans Narrow"/>
                <a:cs typeface="Liberation Sans Narrow"/>
              </a:rPr>
              <a:t> </a:t>
            </a:r>
            <a:r>
              <a:rPr sz="2800" spc="60" dirty="0">
                <a:latin typeface="Liberation Sans Narrow"/>
                <a:cs typeface="Liberation Sans Narrow"/>
              </a:rPr>
              <a:t>essential</a:t>
            </a:r>
            <a:r>
              <a:rPr sz="2800" spc="180" dirty="0">
                <a:latin typeface="Liberation Sans Narrow"/>
                <a:cs typeface="Liberation Sans Narrow"/>
              </a:rPr>
              <a:t> </a:t>
            </a:r>
            <a:r>
              <a:rPr sz="2800" spc="80" dirty="0">
                <a:latin typeface="Liberation Sans Narrow"/>
                <a:cs typeface="Liberation Sans Narrow"/>
              </a:rPr>
              <a:t>field.</a:t>
            </a:r>
            <a:r>
              <a:rPr sz="2800" spc="-160" dirty="0">
                <a:latin typeface="Liberation Sans Narrow"/>
                <a:cs typeface="Liberation Sans Narrow"/>
              </a:rPr>
              <a:t> </a:t>
            </a:r>
            <a:r>
              <a:rPr sz="2800" spc="60" dirty="0">
                <a:latin typeface="Liberation Sans Narrow"/>
                <a:cs typeface="Liberation Sans Narrow"/>
              </a:rPr>
              <a:t>By</a:t>
            </a:r>
            <a:r>
              <a:rPr sz="2800" spc="180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understanding</a:t>
            </a:r>
            <a:r>
              <a:rPr sz="2800" spc="180" dirty="0">
                <a:latin typeface="Liberation Sans Narrow"/>
                <a:cs typeface="Liberation Sans Narrow"/>
              </a:rPr>
              <a:t> </a:t>
            </a:r>
            <a:r>
              <a:rPr sz="2800" spc="75" dirty="0">
                <a:latin typeface="Liberation Sans Narrow"/>
                <a:cs typeface="Liberation Sans Narrow"/>
              </a:rPr>
              <a:t>and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50" dirty="0">
                <a:latin typeface="Liberation Sans Narrow"/>
                <a:cs typeface="Liberation Sans Narrow"/>
              </a:rPr>
              <a:t>improving</a:t>
            </a:r>
            <a:r>
              <a:rPr sz="2800" spc="-155" dirty="0">
                <a:latin typeface="Liberation Sans Narrow"/>
                <a:cs typeface="Liberation Sans Narrow"/>
              </a:rPr>
              <a:t> </a:t>
            </a:r>
            <a:r>
              <a:rPr sz="2800" spc="285" dirty="0">
                <a:latin typeface="Liberation Sans Narrow"/>
                <a:cs typeface="Liberation Sans Narrow"/>
              </a:rPr>
              <a:t>AQI </a:t>
            </a:r>
            <a:r>
              <a:rPr sz="2800" spc="160" dirty="0">
                <a:latin typeface="Liberation Sans Narrow"/>
                <a:cs typeface="Liberation Sans Narrow"/>
              </a:rPr>
              <a:t>prediction,</a:t>
            </a:r>
            <a:r>
              <a:rPr sz="2800" spc="-165" dirty="0">
                <a:latin typeface="Liberation Sans Narrow"/>
                <a:cs typeface="Liberation Sans Narrow"/>
              </a:rPr>
              <a:t> </a:t>
            </a:r>
            <a:r>
              <a:rPr sz="2800" spc="204" dirty="0">
                <a:latin typeface="Liberation Sans Narrow"/>
                <a:cs typeface="Liberation Sans Narrow"/>
              </a:rPr>
              <a:t>we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can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110" dirty="0">
                <a:latin typeface="Liberation Sans Narrow"/>
                <a:cs typeface="Liberation Sans Narrow"/>
              </a:rPr>
              <a:t>take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75" dirty="0">
                <a:latin typeface="Liberation Sans Narrow"/>
                <a:cs typeface="Liberation Sans Narrow"/>
              </a:rPr>
              <a:t>significant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70" dirty="0">
                <a:latin typeface="Liberation Sans Narrow"/>
                <a:cs typeface="Liberation Sans Narrow"/>
              </a:rPr>
              <a:t>steps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190" dirty="0">
                <a:latin typeface="Liberation Sans Narrow"/>
                <a:cs typeface="Liberation Sans Narrow"/>
              </a:rPr>
              <a:t>towards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00" dirty="0">
                <a:latin typeface="Liberation Sans Narrow"/>
                <a:cs typeface="Liberation Sans Narrow"/>
              </a:rPr>
              <a:t>ensuring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110" dirty="0">
                <a:latin typeface="Liberation Sans Narrow"/>
                <a:cs typeface="Liberation Sans Narrow"/>
              </a:rPr>
              <a:t>cleaner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35" dirty="0">
                <a:latin typeface="Liberation Sans Narrow"/>
                <a:cs typeface="Liberation Sans Narrow"/>
              </a:rPr>
              <a:t>air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75" dirty="0">
                <a:latin typeface="Liberation Sans Narrow"/>
                <a:cs typeface="Liberation Sans Narrow"/>
              </a:rPr>
              <a:t>and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a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145" dirty="0">
                <a:latin typeface="Liberation Sans Narrow"/>
                <a:cs typeface="Liberation Sans Narrow"/>
              </a:rPr>
              <a:t>healthier</a:t>
            </a:r>
            <a:r>
              <a:rPr sz="2800" spc="175" dirty="0">
                <a:latin typeface="Liberation Sans Narrow"/>
                <a:cs typeface="Liberation Sans Narrow"/>
              </a:rPr>
              <a:t> </a:t>
            </a:r>
            <a:r>
              <a:rPr sz="2800" spc="180" dirty="0">
                <a:latin typeface="Liberation Sans Narrow"/>
                <a:cs typeface="Liberation Sans Narrow"/>
              </a:rPr>
              <a:t>future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250" dirty="0">
                <a:latin typeface="Liberation Sans Narrow"/>
                <a:cs typeface="Liberation Sans Narrow"/>
              </a:rPr>
              <a:t>for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-20" dirty="0">
                <a:latin typeface="Liberation Sans Narrow"/>
                <a:cs typeface="Liberation Sans Narrow"/>
              </a:rPr>
              <a:t>all.</a:t>
            </a:r>
            <a:endParaRPr sz="2800" spc="-20" dirty="0">
              <a:latin typeface="Liberation Sans Narrow"/>
              <a:cs typeface="Liberation Sans Narro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09005" y="4507865"/>
            <a:ext cx="7604125" cy="4205605"/>
            <a:chOff x="5720778" y="3788554"/>
            <a:chExt cx="8736965" cy="521144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720778" y="3788554"/>
              <a:ext cx="8736582" cy="52114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5637" y="3793413"/>
              <a:ext cx="8652815" cy="51276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61963" y="945426"/>
            <a:ext cx="7398664" cy="69804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1383" y="1738827"/>
            <a:ext cx="19350355" cy="44246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118745">
              <a:lnSpc>
                <a:spcPts val="3300"/>
              </a:lnSpc>
              <a:spcBef>
                <a:spcPts val="345"/>
              </a:spcBef>
            </a:pPr>
            <a:r>
              <a:rPr sz="2400" spc="270" dirty="0">
                <a:latin typeface="Liberation Sans Narrow"/>
                <a:cs typeface="Liberation Sans Narrow"/>
              </a:rPr>
              <a:t>Air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170" dirty="0">
                <a:latin typeface="Liberation Sans Narrow"/>
                <a:cs typeface="Liberation Sans Narrow"/>
              </a:rPr>
              <a:t>pollution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dirty="0">
                <a:latin typeface="Liberation Sans Narrow"/>
                <a:cs typeface="Liberation Sans Narrow"/>
              </a:rPr>
              <a:t>is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dirty="0">
                <a:latin typeface="Liberation Sans Narrow"/>
                <a:cs typeface="Liberation Sans Narrow"/>
              </a:rPr>
              <a:t>a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40" dirty="0">
                <a:latin typeface="Liberation Sans Narrow"/>
                <a:cs typeface="Liberation Sans Narrow"/>
              </a:rPr>
              <a:t>growing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global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dirty="0">
                <a:latin typeface="Liberation Sans Narrow"/>
                <a:cs typeface="Liberation Sans Narrow"/>
              </a:rPr>
              <a:t>issue,</a:t>
            </a:r>
            <a:r>
              <a:rPr sz="2400" spc="-130" dirty="0">
                <a:latin typeface="Liberation Sans Narrow"/>
                <a:cs typeface="Liberation Sans Narrow"/>
              </a:rPr>
              <a:t> </a:t>
            </a:r>
            <a:r>
              <a:rPr sz="2400" spc="70" dirty="0">
                <a:latin typeface="Liberation Sans Narrow"/>
                <a:cs typeface="Liberation Sans Narrow"/>
              </a:rPr>
              <a:t>significantly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105" dirty="0">
                <a:latin typeface="Liberation Sans Narrow"/>
                <a:cs typeface="Liberation Sans Narrow"/>
              </a:rPr>
              <a:t>impacting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14" dirty="0">
                <a:latin typeface="Liberation Sans Narrow"/>
                <a:cs typeface="Liberation Sans Narrow"/>
              </a:rPr>
              <a:t>public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14" dirty="0">
                <a:latin typeface="Liberation Sans Narrow"/>
                <a:cs typeface="Liberation Sans Narrow"/>
              </a:rPr>
              <a:t>health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and</a:t>
            </a:r>
            <a:r>
              <a:rPr sz="2400" spc="170" dirty="0">
                <a:latin typeface="Liberation Sans Narrow"/>
                <a:cs typeface="Liberation Sans Narrow"/>
              </a:rPr>
              <a:t> the </a:t>
            </a:r>
            <a:r>
              <a:rPr sz="2400" spc="165" dirty="0">
                <a:latin typeface="Liberation Sans Narrow"/>
                <a:cs typeface="Liberation Sans Narrow"/>
              </a:rPr>
              <a:t>environment.The</a:t>
            </a:r>
            <a:r>
              <a:rPr sz="2400" spc="-130" dirty="0">
                <a:latin typeface="Liberation Sans Narrow"/>
                <a:cs typeface="Liberation Sans Narrow"/>
              </a:rPr>
              <a:t> </a:t>
            </a:r>
            <a:r>
              <a:rPr sz="2400" spc="270" dirty="0">
                <a:latin typeface="Liberation Sans Narrow"/>
                <a:cs typeface="Liberation Sans Narrow"/>
              </a:rPr>
              <a:t>Air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65" dirty="0">
                <a:latin typeface="Liberation Sans Narrow"/>
                <a:cs typeface="Liberation Sans Narrow"/>
              </a:rPr>
              <a:t>Quality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40" dirty="0">
                <a:latin typeface="Liberation Sans Narrow"/>
                <a:cs typeface="Liberation Sans Narrow"/>
              </a:rPr>
              <a:t>Index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229" dirty="0">
                <a:latin typeface="Liberation Sans Narrow"/>
                <a:cs typeface="Liberation Sans Narrow"/>
              </a:rPr>
              <a:t>(AQI)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dirty="0">
                <a:latin typeface="Liberation Sans Narrow"/>
                <a:cs typeface="Liberation Sans Narrow"/>
              </a:rPr>
              <a:t>is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-50" dirty="0">
                <a:latin typeface="Liberation Sans Narrow"/>
                <a:cs typeface="Liberation Sans Narrow"/>
              </a:rPr>
              <a:t>a </a:t>
            </a:r>
            <a:r>
              <a:rPr sz="2400" spc="95" dirty="0">
                <a:latin typeface="Liberation Sans Narrow"/>
                <a:cs typeface="Liberation Sans Narrow"/>
              </a:rPr>
              <a:t>standardised</a:t>
            </a:r>
            <a:r>
              <a:rPr sz="2400" spc="160" dirty="0">
                <a:latin typeface="Liberation Sans Narrow"/>
                <a:cs typeface="Liberation Sans Narrow"/>
              </a:rPr>
              <a:t> indicator </a:t>
            </a:r>
            <a:r>
              <a:rPr sz="2400" spc="75" dirty="0">
                <a:latin typeface="Liberation Sans Narrow"/>
                <a:cs typeface="Liberation Sans Narrow"/>
              </a:rPr>
              <a:t>used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215" dirty="0">
                <a:latin typeface="Liberation Sans Narrow"/>
                <a:cs typeface="Liberation Sans Narrow"/>
              </a:rPr>
              <a:t>worldwide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290" dirty="0">
                <a:latin typeface="Liberation Sans Narrow"/>
                <a:cs typeface="Liberation Sans Narrow"/>
              </a:rPr>
              <a:t>to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45" dirty="0">
                <a:latin typeface="Liberation Sans Narrow"/>
                <a:cs typeface="Liberation Sans Narrow"/>
              </a:rPr>
              <a:t>communicate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70" dirty="0">
                <a:latin typeface="Liberation Sans Narrow"/>
                <a:cs typeface="Liberation Sans Narrow"/>
              </a:rPr>
              <a:t>the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10" dirty="0">
                <a:latin typeface="Liberation Sans Narrow"/>
                <a:cs typeface="Liberation Sans Narrow"/>
              </a:rPr>
              <a:t>quality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75" dirty="0">
                <a:latin typeface="Liberation Sans Narrow"/>
                <a:cs typeface="Liberation Sans Narrow"/>
              </a:rPr>
              <a:t>of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25" dirty="0">
                <a:latin typeface="Liberation Sans Narrow"/>
                <a:cs typeface="Liberation Sans Narrow"/>
              </a:rPr>
              <a:t>air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14" dirty="0">
                <a:latin typeface="Liberation Sans Narrow"/>
                <a:cs typeface="Liberation Sans Narrow"/>
              </a:rPr>
              <a:t>in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dirty="0">
                <a:latin typeface="Liberation Sans Narrow"/>
                <a:cs typeface="Liberation Sans Narrow"/>
              </a:rPr>
              <a:t>a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10" dirty="0">
                <a:latin typeface="Liberation Sans Narrow"/>
                <a:cs typeface="Liberation Sans Narrow"/>
              </a:rPr>
              <a:t>region,</a:t>
            </a:r>
            <a:r>
              <a:rPr sz="2400" spc="-135" dirty="0">
                <a:latin typeface="Liberation Sans Narrow"/>
                <a:cs typeface="Liberation Sans Narrow"/>
              </a:rPr>
              <a:t> </a:t>
            </a:r>
            <a:r>
              <a:rPr sz="2400" spc="90" dirty="0">
                <a:latin typeface="Liberation Sans Narrow"/>
                <a:cs typeface="Liberation Sans Narrow"/>
              </a:rPr>
              <a:t>quantifying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70" dirty="0">
                <a:latin typeface="Liberation Sans Narrow"/>
                <a:cs typeface="Liberation Sans Narrow"/>
              </a:rPr>
              <a:t>the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65" dirty="0">
                <a:latin typeface="Liberation Sans Narrow"/>
                <a:cs typeface="Liberation Sans Narrow"/>
              </a:rPr>
              <a:t>concentration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75" dirty="0">
                <a:latin typeface="Liberation Sans Narrow"/>
                <a:cs typeface="Liberation Sans Narrow"/>
              </a:rPr>
              <a:t>of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05" dirty="0">
                <a:latin typeface="Liberation Sans Narrow"/>
                <a:cs typeface="Liberation Sans Narrow"/>
              </a:rPr>
              <a:t>various </a:t>
            </a:r>
            <a:r>
              <a:rPr sz="2400" spc="130" dirty="0">
                <a:latin typeface="Liberation Sans Narrow"/>
                <a:cs typeface="Liberation Sans Narrow"/>
              </a:rPr>
              <a:t>pollutants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and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95" dirty="0">
                <a:latin typeface="Liberation Sans Narrow"/>
                <a:cs typeface="Liberation Sans Narrow"/>
              </a:rPr>
              <a:t>their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45" dirty="0">
                <a:latin typeface="Liberation Sans Narrow"/>
                <a:cs typeface="Liberation Sans Narrow"/>
              </a:rPr>
              <a:t>potential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14" dirty="0">
                <a:latin typeface="Liberation Sans Narrow"/>
                <a:cs typeface="Liberation Sans Narrow"/>
              </a:rPr>
              <a:t>health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65" dirty="0">
                <a:latin typeface="Liberation Sans Narrow"/>
                <a:cs typeface="Liberation Sans Narrow"/>
              </a:rPr>
              <a:t>effects.</a:t>
            </a:r>
            <a:r>
              <a:rPr sz="2400" spc="-425" dirty="0">
                <a:latin typeface="Liberation Sans Narrow"/>
                <a:cs typeface="Liberation Sans Narrow"/>
              </a:rPr>
              <a:t> </a:t>
            </a:r>
            <a:r>
              <a:rPr sz="2400" spc="135" dirty="0">
                <a:latin typeface="Liberation Sans Narrow"/>
                <a:cs typeface="Liberation Sans Narrow"/>
              </a:rPr>
              <a:t>As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20" dirty="0">
                <a:latin typeface="Liberation Sans Narrow"/>
                <a:cs typeface="Liberation Sans Narrow"/>
              </a:rPr>
              <a:t>urbanisation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and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125" dirty="0">
                <a:latin typeface="Liberation Sans Narrow"/>
                <a:cs typeface="Liberation Sans Narrow"/>
              </a:rPr>
              <a:t>industrial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95" dirty="0">
                <a:latin typeface="Liberation Sans Narrow"/>
                <a:cs typeface="Liberation Sans Narrow"/>
              </a:rPr>
              <a:t>activities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70" dirty="0">
                <a:latin typeface="Liberation Sans Narrow"/>
                <a:cs typeface="Liberation Sans Narrow"/>
              </a:rPr>
              <a:t>increase,</a:t>
            </a:r>
            <a:r>
              <a:rPr sz="2400" spc="-130" dirty="0">
                <a:latin typeface="Liberation Sans Narrow"/>
                <a:cs typeface="Liberation Sans Narrow"/>
              </a:rPr>
              <a:t> </a:t>
            </a:r>
            <a:r>
              <a:rPr sz="2400" spc="170" dirty="0">
                <a:latin typeface="Liberation Sans Narrow"/>
                <a:cs typeface="Liberation Sans Narrow"/>
              </a:rPr>
              <a:t>the </a:t>
            </a:r>
            <a:r>
              <a:rPr sz="2400" spc="114" dirty="0">
                <a:latin typeface="Liberation Sans Narrow"/>
                <a:cs typeface="Liberation Sans Narrow"/>
              </a:rPr>
              <a:t>need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225" dirty="0">
                <a:latin typeface="Liberation Sans Narrow"/>
                <a:cs typeface="Liberation Sans Narrow"/>
              </a:rPr>
              <a:t>for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10" dirty="0">
                <a:latin typeface="Liberation Sans Narrow"/>
                <a:cs typeface="Liberation Sans Narrow"/>
              </a:rPr>
              <a:t>accurate</a:t>
            </a:r>
            <a:r>
              <a:rPr sz="2400" spc="-130" dirty="0">
                <a:latin typeface="Liberation Sans Narrow"/>
                <a:cs typeface="Liberation Sans Narrow"/>
              </a:rPr>
              <a:t> </a:t>
            </a:r>
            <a:r>
              <a:rPr sz="2400" spc="280" dirty="0">
                <a:latin typeface="Liberation Sans Narrow"/>
                <a:cs typeface="Liberation Sans Narrow"/>
              </a:rPr>
              <a:t>AQI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155" dirty="0">
                <a:latin typeface="Liberation Sans Narrow"/>
                <a:cs typeface="Liberation Sans Narrow"/>
              </a:rPr>
              <a:t>prediction </a:t>
            </a:r>
            <a:r>
              <a:rPr sz="2400" spc="135" dirty="0">
                <a:latin typeface="Liberation Sans Narrow"/>
                <a:cs typeface="Liberation Sans Narrow"/>
              </a:rPr>
              <a:t>models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14" dirty="0">
                <a:latin typeface="Liberation Sans Narrow"/>
                <a:cs typeface="Liberation Sans Narrow"/>
              </a:rPr>
              <a:t>becomes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35" dirty="0">
                <a:latin typeface="Liberation Sans Narrow"/>
                <a:cs typeface="Liberation Sans Narrow"/>
              </a:rPr>
              <a:t>imperative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290" dirty="0">
                <a:latin typeface="Liberation Sans Narrow"/>
                <a:cs typeface="Liberation Sans Narrow"/>
              </a:rPr>
              <a:t>to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95" dirty="0">
                <a:latin typeface="Liberation Sans Narrow"/>
                <a:cs typeface="Liberation Sans Narrow"/>
              </a:rPr>
              <a:t>inform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and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210" dirty="0">
                <a:latin typeface="Liberation Sans Narrow"/>
                <a:cs typeface="Liberation Sans Narrow"/>
              </a:rPr>
              <a:t>protect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70" dirty="0">
                <a:latin typeface="Liberation Sans Narrow"/>
                <a:cs typeface="Liberation Sans Narrow"/>
              </a:rPr>
              <a:t>the </a:t>
            </a:r>
            <a:r>
              <a:rPr sz="2400" spc="90" dirty="0">
                <a:latin typeface="Liberation Sans Narrow"/>
                <a:cs typeface="Liberation Sans Narrow"/>
              </a:rPr>
              <a:t>public.</a:t>
            </a:r>
            <a:endParaRPr sz="24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2400">
              <a:latin typeface="Liberation Sans Narrow"/>
              <a:cs typeface="Liberation Sans Narrow"/>
            </a:endParaRPr>
          </a:p>
          <a:p>
            <a:pPr marL="12700" marR="5080">
              <a:lnSpc>
                <a:spcPts val="3300"/>
              </a:lnSpc>
            </a:pPr>
            <a:r>
              <a:rPr sz="2400" spc="85" dirty="0">
                <a:latin typeface="Liberation Sans Narrow"/>
                <a:cs typeface="Liberation Sans Narrow"/>
              </a:rPr>
              <a:t>Traditionally,</a:t>
            </a:r>
            <a:r>
              <a:rPr sz="2400" spc="-430" dirty="0">
                <a:latin typeface="Liberation Sans Narrow"/>
                <a:cs typeface="Liberation Sans Narrow"/>
              </a:rPr>
              <a:t> </a:t>
            </a:r>
            <a:r>
              <a:rPr sz="2400" spc="280" dirty="0">
                <a:latin typeface="Liberation Sans Narrow"/>
                <a:cs typeface="Liberation Sans Narrow"/>
              </a:rPr>
              <a:t>AQI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95" dirty="0">
                <a:latin typeface="Liberation Sans Narrow"/>
                <a:cs typeface="Liberation Sans Narrow"/>
              </a:rPr>
              <a:t>forecasting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dirty="0">
                <a:latin typeface="Liberation Sans Narrow"/>
                <a:cs typeface="Liberation Sans Narrow"/>
              </a:rPr>
              <a:t>has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35" dirty="0">
                <a:latin typeface="Liberation Sans Narrow"/>
                <a:cs typeface="Liberation Sans Narrow"/>
              </a:rPr>
              <a:t>relied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204" dirty="0">
                <a:latin typeface="Liberation Sans Narrow"/>
                <a:cs typeface="Liberation Sans Narrow"/>
              </a:rPr>
              <a:t>on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90" dirty="0">
                <a:latin typeface="Liberation Sans Narrow"/>
                <a:cs typeface="Liberation Sans Narrow"/>
              </a:rPr>
              <a:t>statistical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60" dirty="0">
                <a:latin typeface="Liberation Sans Narrow"/>
                <a:cs typeface="Liberation Sans Narrow"/>
              </a:rPr>
              <a:t>methods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and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30" dirty="0">
                <a:latin typeface="Liberation Sans Narrow"/>
                <a:cs typeface="Liberation Sans Narrow"/>
              </a:rPr>
              <a:t>historical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80" dirty="0">
                <a:latin typeface="Liberation Sans Narrow"/>
                <a:cs typeface="Liberation Sans Narrow"/>
              </a:rPr>
              <a:t>data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30" dirty="0">
                <a:latin typeface="Liberation Sans Narrow"/>
                <a:cs typeface="Liberation Sans Narrow"/>
              </a:rPr>
              <a:t>trends.</a:t>
            </a:r>
            <a:r>
              <a:rPr sz="2400" spc="-135" dirty="0">
                <a:latin typeface="Liberation Sans Narrow"/>
                <a:cs typeface="Liberation Sans Narrow"/>
              </a:rPr>
              <a:t> </a:t>
            </a:r>
            <a:r>
              <a:rPr sz="2400" spc="140" dirty="0">
                <a:latin typeface="Liberation Sans Narrow"/>
                <a:cs typeface="Liberation Sans Narrow"/>
              </a:rPr>
              <a:t>However,</a:t>
            </a:r>
            <a:r>
              <a:rPr sz="2400" spc="-130" dirty="0">
                <a:latin typeface="Liberation Sans Narrow"/>
                <a:cs typeface="Liberation Sans Narrow"/>
              </a:rPr>
              <a:t> </a:t>
            </a:r>
            <a:r>
              <a:rPr sz="2400" spc="225" dirty="0">
                <a:latin typeface="Liberation Sans Narrow"/>
                <a:cs typeface="Liberation Sans Narrow"/>
              </a:rPr>
              <a:t>with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70" dirty="0">
                <a:latin typeface="Liberation Sans Narrow"/>
                <a:cs typeface="Liberation Sans Narrow"/>
              </a:rPr>
              <a:t>the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05" dirty="0">
                <a:latin typeface="Liberation Sans Narrow"/>
                <a:cs typeface="Liberation Sans Narrow"/>
              </a:rPr>
              <a:t>advent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75" dirty="0">
                <a:latin typeface="Liberation Sans Narrow"/>
                <a:cs typeface="Liberation Sans Narrow"/>
              </a:rPr>
              <a:t>of</a:t>
            </a:r>
            <a:r>
              <a:rPr sz="2400" spc="-130" dirty="0">
                <a:latin typeface="Liberation Sans Narrow"/>
                <a:cs typeface="Liberation Sans Narrow"/>
              </a:rPr>
              <a:t> </a:t>
            </a:r>
            <a:r>
              <a:rPr sz="2400" spc="145" dirty="0">
                <a:latin typeface="Liberation Sans Narrow"/>
                <a:cs typeface="Liberation Sans Narrow"/>
              </a:rPr>
              <a:t>Artificial </a:t>
            </a:r>
            <a:r>
              <a:rPr sz="2400" spc="95" dirty="0">
                <a:latin typeface="Liberation Sans Narrow"/>
                <a:cs typeface="Liberation Sans Narrow"/>
              </a:rPr>
              <a:t>Intelligence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and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05" dirty="0">
                <a:latin typeface="Liberation Sans Narrow"/>
                <a:cs typeface="Liberation Sans Narrow"/>
              </a:rPr>
              <a:t>Machine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90" dirty="0">
                <a:latin typeface="Liberation Sans Narrow"/>
                <a:cs typeface="Liberation Sans Narrow"/>
              </a:rPr>
              <a:t>Learning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55" dirty="0">
                <a:latin typeface="Liberation Sans Narrow"/>
                <a:cs typeface="Liberation Sans Narrow"/>
              </a:rPr>
              <a:t>(AIML),</a:t>
            </a:r>
            <a:r>
              <a:rPr sz="2400" spc="-130" dirty="0">
                <a:latin typeface="Liberation Sans Narrow"/>
                <a:cs typeface="Liberation Sans Narrow"/>
              </a:rPr>
              <a:t> </a:t>
            </a:r>
            <a:r>
              <a:rPr sz="2400" spc="229" dirty="0">
                <a:latin typeface="Liberation Sans Narrow"/>
                <a:cs typeface="Liberation Sans Narrow"/>
              </a:rPr>
              <a:t>more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10" dirty="0">
                <a:latin typeface="Liberation Sans Narrow"/>
                <a:cs typeface="Liberation Sans Narrow"/>
              </a:rPr>
              <a:t>sophisticated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and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10" dirty="0">
                <a:latin typeface="Liberation Sans Narrow"/>
                <a:cs typeface="Liberation Sans Narrow"/>
              </a:rPr>
              <a:t>accurate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165" dirty="0">
                <a:latin typeface="Liberation Sans Narrow"/>
                <a:cs typeface="Liberation Sans Narrow"/>
              </a:rPr>
              <a:t>prediction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35" dirty="0">
                <a:latin typeface="Liberation Sans Narrow"/>
                <a:cs typeface="Liberation Sans Narrow"/>
              </a:rPr>
              <a:t>models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dirty="0">
                <a:latin typeface="Liberation Sans Narrow"/>
                <a:cs typeface="Liberation Sans Narrow"/>
              </a:rPr>
              <a:t>can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00" dirty="0">
                <a:latin typeface="Liberation Sans Narrow"/>
                <a:cs typeface="Liberation Sans Narrow"/>
              </a:rPr>
              <a:t>be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114" dirty="0">
                <a:latin typeface="Liberation Sans Narrow"/>
                <a:cs typeface="Liberation Sans Narrow"/>
              </a:rPr>
              <a:t>developed.These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35" dirty="0">
                <a:latin typeface="Liberation Sans Narrow"/>
                <a:cs typeface="Liberation Sans Narrow"/>
              </a:rPr>
              <a:t>models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-25" dirty="0">
                <a:latin typeface="Liberation Sans Narrow"/>
                <a:cs typeface="Liberation Sans Narrow"/>
              </a:rPr>
              <a:t>can </a:t>
            </a:r>
            <a:r>
              <a:rPr sz="2400" spc="90" dirty="0">
                <a:latin typeface="Liberation Sans Narrow"/>
                <a:cs typeface="Liberation Sans Narrow"/>
              </a:rPr>
              <a:t>handle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large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60" dirty="0">
                <a:latin typeface="Liberation Sans Narrow"/>
                <a:cs typeface="Liberation Sans Narrow"/>
              </a:rPr>
              <a:t>datasets,</a:t>
            </a:r>
            <a:r>
              <a:rPr sz="2400" spc="-135" dirty="0">
                <a:latin typeface="Liberation Sans Narrow"/>
                <a:cs typeface="Liberation Sans Narrow"/>
              </a:rPr>
              <a:t> </a:t>
            </a:r>
            <a:r>
              <a:rPr sz="2400" spc="155" dirty="0">
                <a:latin typeface="Liberation Sans Narrow"/>
                <a:cs typeface="Liberation Sans Narrow"/>
              </a:rPr>
              <a:t>uncover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20" dirty="0">
                <a:latin typeface="Liberation Sans Narrow"/>
                <a:cs typeface="Liberation Sans Narrow"/>
              </a:rPr>
              <a:t>hidden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25" dirty="0">
                <a:latin typeface="Liberation Sans Narrow"/>
                <a:cs typeface="Liberation Sans Narrow"/>
              </a:rPr>
              <a:t>patterns,</a:t>
            </a:r>
            <a:r>
              <a:rPr sz="2400" spc="-135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and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55" dirty="0">
                <a:latin typeface="Liberation Sans Narrow"/>
                <a:cs typeface="Liberation Sans Narrow"/>
              </a:rPr>
              <a:t>provide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229" dirty="0">
                <a:latin typeface="Liberation Sans Narrow"/>
                <a:cs typeface="Liberation Sans Narrow"/>
              </a:rPr>
              <a:t>more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00" dirty="0">
                <a:latin typeface="Liberation Sans Narrow"/>
                <a:cs typeface="Liberation Sans Narrow"/>
              </a:rPr>
              <a:t>precise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70" dirty="0">
                <a:latin typeface="Liberation Sans Narrow"/>
                <a:cs typeface="Liberation Sans Narrow"/>
              </a:rPr>
              <a:t>forecasts.</a:t>
            </a:r>
            <a:endParaRPr sz="2400" spc="70" dirty="0">
              <a:latin typeface="Liberation Sans Narrow"/>
              <a:cs typeface="Liberation Sans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383" y="9016093"/>
            <a:ext cx="19109690" cy="17360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345"/>
              </a:spcBef>
            </a:pPr>
            <a:r>
              <a:rPr sz="2400" spc="345" dirty="0">
                <a:latin typeface="Liberation Sans Narrow"/>
                <a:cs typeface="Liberation Sans Narrow"/>
              </a:rPr>
              <a:t>Our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180" dirty="0">
                <a:latin typeface="Liberation Sans Narrow"/>
                <a:cs typeface="Liberation Sans Narrow"/>
              </a:rPr>
              <a:t>project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45" dirty="0">
                <a:latin typeface="Liberation Sans Narrow"/>
                <a:cs typeface="Liberation Sans Narrow"/>
              </a:rPr>
              <a:t>leverages</a:t>
            </a:r>
            <a:r>
              <a:rPr sz="2400" spc="-135" dirty="0">
                <a:latin typeface="Liberation Sans Narrow"/>
                <a:cs typeface="Liberation Sans Narrow"/>
              </a:rPr>
              <a:t> </a:t>
            </a:r>
            <a:r>
              <a:rPr sz="2400" spc="200" dirty="0">
                <a:latin typeface="Liberation Sans Narrow"/>
                <a:cs typeface="Liberation Sans Narrow"/>
              </a:rPr>
              <a:t>AIML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105" dirty="0">
                <a:latin typeface="Liberation Sans Narrow"/>
                <a:cs typeface="Liberation Sans Narrow"/>
              </a:rPr>
              <a:t>techniques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290" dirty="0">
                <a:latin typeface="Liberation Sans Narrow"/>
                <a:cs typeface="Liberation Sans Narrow"/>
              </a:rPr>
              <a:t>to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25" dirty="0">
                <a:latin typeface="Liberation Sans Narrow"/>
                <a:cs typeface="Liberation Sans Narrow"/>
              </a:rPr>
              <a:t>build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dirty="0">
                <a:latin typeface="Liberation Sans Narrow"/>
                <a:cs typeface="Liberation Sans Narrow"/>
              </a:rPr>
              <a:t>an</a:t>
            </a:r>
            <a:r>
              <a:rPr sz="2400" spc="-135" dirty="0">
                <a:latin typeface="Liberation Sans Narrow"/>
                <a:cs typeface="Liberation Sans Narrow"/>
              </a:rPr>
              <a:t> </a:t>
            </a:r>
            <a:r>
              <a:rPr sz="2400" spc="280" dirty="0">
                <a:latin typeface="Liberation Sans Narrow"/>
                <a:cs typeface="Liberation Sans Narrow"/>
              </a:rPr>
              <a:t>AQI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165" dirty="0">
                <a:latin typeface="Liberation Sans Narrow"/>
                <a:cs typeface="Liberation Sans Narrow"/>
              </a:rPr>
              <a:t>prediction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145" dirty="0">
                <a:latin typeface="Liberation Sans Narrow"/>
                <a:cs typeface="Liberation Sans Narrow"/>
              </a:rPr>
              <a:t>model.</a:t>
            </a:r>
            <a:r>
              <a:rPr sz="2400" spc="-135" dirty="0">
                <a:latin typeface="Liberation Sans Narrow"/>
                <a:cs typeface="Liberation Sans Narrow"/>
              </a:rPr>
              <a:t> </a:t>
            </a:r>
            <a:r>
              <a:rPr sz="2400" spc="114" dirty="0">
                <a:latin typeface="Liberation Sans Narrow"/>
                <a:cs typeface="Liberation Sans Narrow"/>
              </a:rPr>
              <a:t>Utilising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80" dirty="0">
                <a:latin typeface="Liberation Sans Narrow"/>
                <a:cs typeface="Liberation Sans Narrow"/>
              </a:rPr>
              <a:t>data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65" dirty="0">
                <a:latin typeface="Liberation Sans Narrow"/>
                <a:cs typeface="Liberation Sans Narrow"/>
              </a:rPr>
              <a:t>science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120" dirty="0">
                <a:latin typeface="Liberation Sans Narrow"/>
                <a:cs typeface="Liberation Sans Narrow"/>
              </a:rPr>
              <a:t>libraries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65" dirty="0">
                <a:latin typeface="Liberation Sans Narrow"/>
                <a:cs typeface="Liberation Sans Narrow"/>
              </a:rPr>
              <a:t>such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dirty="0">
                <a:latin typeface="Liberation Sans Narrow"/>
                <a:cs typeface="Liberation Sans Narrow"/>
              </a:rPr>
              <a:t>as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dirty="0">
                <a:latin typeface="Liberation Sans Narrow"/>
                <a:cs typeface="Liberation Sans Narrow"/>
              </a:rPr>
              <a:t>Pandas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225" dirty="0">
                <a:latin typeface="Liberation Sans Narrow"/>
                <a:cs typeface="Liberation Sans Narrow"/>
              </a:rPr>
              <a:t>for</a:t>
            </a:r>
            <a:r>
              <a:rPr sz="2400" spc="155" dirty="0">
                <a:latin typeface="Liberation Sans Narrow"/>
                <a:cs typeface="Liberation Sans Narrow"/>
              </a:rPr>
              <a:t> </a:t>
            </a:r>
            <a:r>
              <a:rPr sz="2400" spc="60" dirty="0">
                <a:latin typeface="Liberation Sans Narrow"/>
                <a:cs typeface="Liberation Sans Narrow"/>
              </a:rPr>
              <a:t>data </a:t>
            </a:r>
            <a:r>
              <a:rPr sz="2400" spc="114" dirty="0">
                <a:latin typeface="Liberation Sans Narrow"/>
                <a:cs typeface="Liberation Sans Narrow"/>
              </a:rPr>
              <a:t>manipulation,</a:t>
            </a:r>
            <a:r>
              <a:rPr sz="2400" spc="-140" dirty="0">
                <a:latin typeface="Liberation Sans Narrow"/>
                <a:cs typeface="Liberation Sans Narrow"/>
              </a:rPr>
              <a:t> </a:t>
            </a:r>
            <a:r>
              <a:rPr sz="2400" spc="185" dirty="0">
                <a:latin typeface="Liberation Sans Narrow"/>
                <a:cs typeface="Liberation Sans Narrow"/>
              </a:rPr>
              <a:t>NumPy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225" dirty="0">
                <a:latin typeface="Liberation Sans Narrow"/>
                <a:cs typeface="Liberation Sans Narrow"/>
              </a:rPr>
              <a:t>for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20" dirty="0">
                <a:latin typeface="Liberation Sans Narrow"/>
                <a:cs typeface="Liberation Sans Narrow"/>
              </a:rPr>
              <a:t>numerical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45" dirty="0">
                <a:latin typeface="Liberation Sans Narrow"/>
                <a:cs typeface="Liberation Sans Narrow"/>
              </a:rPr>
              <a:t>computations,</a:t>
            </a:r>
            <a:r>
              <a:rPr sz="2400" spc="-130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and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90" dirty="0">
                <a:latin typeface="Liberation Sans Narrow"/>
                <a:cs typeface="Liberation Sans Narrow"/>
              </a:rPr>
              <a:t>Seaborn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and</a:t>
            </a:r>
            <a:r>
              <a:rPr sz="2400" spc="165" dirty="0">
                <a:latin typeface="Liberation Sans Narrow"/>
                <a:cs typeface="Liberation Sans Narrow"/>
              </a:rPr>
              <a:t> Matplotlib </a:t>
            </a:r>
            <a:r>
              <a:rPr sz="2400" spc="225" dirty="0">
                <a:latin typeface="Liberation Sans Narrow"/>
                <a:cs typeface="Liberation Sans Narrow"/>
              </a:rPr>
              <a:t>for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80" dirty="0">
                <a:latin typeface="Liberation Sans Narrow"/>
                <a:cs typeface="Liberation Sans Narrow"/>
              </a:rPr>
              <a:t>data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visualization,</a:t>
            </a:r>
            <a:r>
              <a:rPr sz="2400" spc="-130" dirty="0">
                <a:latin typeface="Liberation Sans Narrow"/>
                <a:cs typeface="Liberation Sans Narrow"/>
              </a:rPr>
              <a:t> </a:t>
            </a:r>
            <a:r>
              <a:rPr sz="2400" spc="190" dirty="0">
                <a:latin typeface="Liberation Sans Narrow"/>
                <a:cs typeface="Liberation Sans Narrow"/>
              </a:rPr>
              <a:t>we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00" dirty="0">
                <a:latin typeface="Liberation Sans Narrow"/>
                <a:cs typeface="Liberation Sans Narrow"/>
              </a:rPr>
              <a:t>aimed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290" dirty="0">
                <a:latin typeface="Liberation Sans Narrow"/>
                <a:cs typeface="Liberation Sans Narrow"/>
              </a:rPr>
              <a:t>to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125" dirty="0">
                <a:latin typeface="Liberation Sans Narrow"/>
                <a:cs typeface="Liberation Sans Narrow"/>
              </a:rPr>
              <a:t>create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spc="-50" dirty="0">
                <a:latin typeface="Liberation Sans Narrow"/>
                <a:cs typeface="Liberation Sans Narrow"/>
              </a:rPr>
              <a:t>a </a:t>
            </a:r>
            <a:r>
              <a:rPr sz="2400" spc="125" dirty="0">
                <a:latin typeface="Liberation Sans Narrow"/>
                <a:cs typeface="Liberation Sans Narrow"/>
              </a:rPr>
              <a:t>comprehensive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75" dirty="0">
                <a:latin typeface="Liberation Sans Narrow"/>
                <a:cs typeface="Liberation Sans Narrow"/>
              </a:rPr>
              <a:t>and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00" dirty="0">
                <a:latin typeface="Liberation Sans Narrow"/>
                <a:cs typeface="Liberation Sans Narrow"/>
              </a:rPr>
              <a:t>reliable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45" dirty="0">
                <a:latin typeface="Liberation Sans Narrow"/>
                <a:cs typeface="Liberation Sans Narrow"/>
              </a:rPr>
              <a:t>model.</a:t>
            </a:r>
            <a:r>
              <a:rPr sz="2400" spc="-135" dirty="0">
                <a:latin typeface="Liberation Sans Narrow"/>
                <a:cs typeface="Liberation Sans Narrow"/>
              </a:rPr>
              <a:t> </a:t>
            </a:r>
            <a:r>
              <a:rPr sz="2400" spc="105" dirty="0">
                <a:latin typeface="Liberation Sans Narrow"/>
                <a:cs typeface="Liberation Sans Narrow"/>
              </a:rPr>
              <a:t>Initial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50" dirty="0">
                <a:latin typeface="Liberation Sans Narrow"/>
                <a:cs typeface="Liberation Sans Narrow"/>
              </a:rPr>
              <a:t>attempts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225" dirty="0">
                <a:latin typeface="Liberation Sans Narrow"/>
                <a:cs typeface="Liberation Sans Narrow"/>
              </a:rPr>
              <a:t>with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20" dirty="0">
                <a:latin typeface="Liberation Sans Narrow"/>
                <a:cs typeface="Liberation Sans Narrow"/>
              </a:rPr>
              <a:t>linear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105" dirty="0">
                <a:latin typeface="Liberation Sans Narrow"/>
                <a:cs typeface="Liberation Sans Narrow"/>
              </a:rPr>
              <a:t>regression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190" dirty="0">
                <a:latin typeface="Liberation Sans Narrow"/>
                <a:cs typeface="Liberation Sans Narrow"/>
              </a:rPr>
              <a:t>were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90" dirty="0">
                <a:latin typeface="Liberation Sans Narrow"/>
                <a:cs typeface="Liberation Sans Narrow"/>
              </a:rPr>
              <a:t>inadequate,</a:t>
            </a:r>
            <a:r>
              <a:rPr sz="2400" spc="-130" dirty="0">
                <a:latin typeface="Liberation Sans Narrow"/>
                <a:cs typeface="Liberation Sans Narrow"/>
              </a:rPr>
              <a:t> </a:t>
            </a:r>
            <a:r>
              <a:rPr sz="2400" spc="60" dirty="0">
                <a:latin typeface="Liberation Sans Narrow"/>
                <a:cs typeface="Liberation Sans Narrow"/>
              </a:rPr>
              <a:t>leading</a:t>
            </a:r>
            <a:r>
              <a:rPr sz="2400" spc="170" dirty="0">
                <a:latin typeface="Liberation Sans Narrow"/>
                <a:cs typeface="Liberation Sans Narrow"/>
              </a:rPr>
              <a:t> </a:t>
            </a:r>
            <a:r>
              <a:rPr sz="2400" dirty="0">
                <a:latin typeface="Liberation Sans Narrow"/>
                <a:cs typeface="Liberation Sans Narrow"/>
              </a:rPr>
              <a:t>us</a:t>
            </a:r>
            <a:r>
              <a:rPr sz="2400" spc="160" dirty="0">
                <a:latin typeface="Liberation Sans Narrow"/>
                <a:cs typeface="Liberation Sans Narrow"/>
              </a:rPr>
              <a:t> </a:t>
            </a:r>
            <a:r>
              <a:rPr sz="2400" spc="290" dirty="0">
                <a:latin typeface="Liberation Sans Narrow"/>
                <a:cs typeface="Liberation Sans Narrow"/>
              </a:rPr>
              <a:t>to</a:t>
            </a:r>
            <a:r>
              <a:rPr sz="2400" spc="165" dirty="0">
                <a:latin typeface="Liberation Sans Narrow"/>
                <a:cs typeface="Liberation Sans Narrow"/>
              </a:rPr>
              <a:t> adopt </a:t>
            </a:r>
            <a:r>
              <a:rPr sz="2400" spc="100" dirty="0">
                <a:latin typeface="Liberation Sans Narrow"/>
                <a:cs typeface="Liberation Sans Narrow"/>
              </a:rPr>
              <a:t>logistic</a:t>
            </a:r>
            <a:r>
              <a:rPr sz="2400" spc="165" dirty="0">
                <a:latin typeface="Liberation Sans Narrow"/>
                <a:cs typeface="Liberation Sans Narrow"/>
              </a:rPr>
              <a:t> </a:t>
            </a:r>
            <a:r>
              <a:rPr sz="2400" spc="80" dirty="0">
                <a:latin typeface="Liberation Sans Narrow"/>
                <a:cs typeface="Liberation Sans Narrow"/>
              </a:rPr>
              <a:t>regression, </a:t>
            </a:r>
            <a:r>
              <a:rPr sz="2400" spc="160" dirty="0">
                <a:latin typeface="Liberation Sans Narrow"/>
                <a:cs typeface="Liberation Sans Narrow"/>
              </a:rPr>
              <a:t>which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204" dirty="0">
                <a:latin typeface="Liberation Sans Narrow"/>
                <a:cs typeface="Liberation Sans Narrow"/>
              </a:rPr>
              <a:t>better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114" dirty="0">
                <a:latin typeface="Liberation Sans Narrow"/>
                <a:cs typeface="Liberation Sans Narrow"/>
              </a:rPr>
              <a:t>suited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260" dirty="0">
                <a:latin typeface="Liberation Sans Narrow"/>
                <a:cs typeface="Liberation Sans Narrow"/>
              </a:rPr>
              <a:t>our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70" dirty="0">
                <a:latin typeface="Liberation Sans Narrow"/>
                <a:cs typeface="Liberation Sans Narrow"/>
              </a:rPr>
              <a:t>classification</a:t>
            </a:r>
            <a:r>
              <a:rPr sz="2400" spc="175" dirty="0">
                <a:latin typeface="Liberation Sans Narrow"/>
                <a:cs typeface="Liberation Sans Narrow"/>
              </a:rPr>
              <a:t> </a:t>
            </a:r>
            <a:r>
              <a:rPr sz="2400" spc="50" dirty="0">
                <a:latin typeface="Liberation Sans Narrow"/>
                <a:cs typeface="Liberation Sans Narrow"/>
              </a:rPr>
              <a:t>needs.</a:t>
            </a:r>
            <a:endParaRPr sz="2400" spc="50" dirty="0">
              <a:latin typeface="Liberation Sans Narrow"/>
              <a:cs typeface="Liberation Sans Narro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7650" y="6264275"/>
            <a:ext cx="10516870" cy="2612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219745" y="1004042"/>
            <a:ext cx="11696942" cy="6975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890" y="2697825"/>
            <a:ext cx="18972530" cy="7218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320" indent="-261620">
              <a:lnSpc>
                <a:spcPct val="100000"/>
              </a:lnSpc>
              <a:spcBef>
                <a:spcPts val="100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274320" algn="l"/>
              </a:tabLst>
            </a:pPr>
            <a:r>
              <a:rPr sz="2800" b="1" spc="160" dirty="0">
                <a:latin typeface="Trebuchet MS" panose="020B0603020202020204"/>
                <a:cs typeface="Trebuchet MS" panose="020B0603020202020204"/>
              </a:rPr>
              <a:t>Complexity</a:t>
            </a:r>
            <a:r>
              <a:rPr sz="2800" b="1" spc="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95" dirty="0">
                <a:latin typeface="Trebuchet MS" panose="020B0603020202020204"/>
                <a:cs typeface="Trebuchet MS" panose="020B0603020202020204"/>
              </a:rPr>
              <a:t>of </a:t>
            </a:r>
            <a:r>
              <a:rPr sz="2800" b="1" spc="245" dirty="0">
                <a:latin typeface="Trebuchet MS" panose="020B0603020202020204"/>
                <a:cs typeface="Trebuchet MS" panose="020B0603020202020204"/>
              </a:rPr>
              <a:t>Air</a:t>
            </a:r>
            <a:r>
              <a:rPr sz="2800" b="1" spc="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125" dirty="0">
                <a:latin typeface="Trebuchet MS" panose="020B0603020202020204"/>
                <a:cs typeface="Trebuchet MS" panose="020B0603020202020204"/>
              </a:rPr>
              <a:t>Pollution</a:t>
            </a:r>
            <a:r>
              <a:rPr sz="2800" b="1" spc="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114" dirty="0">
                <a:latin typeface="Trebuchet MS" panose="020B0603020202020204"/>
                <a:cs typeface="Trebuchet MS" panose="020B0603020202020204"/>
              </a:rPr>
              <a:t>Dynamics: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650875" lvl="1" indent="-261620">
              <a:lnSpc>
                <a:spcPct val="100000"/>
              </a:lnSpc>
              <a:spcBef>
                <a:spcPts val="530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650875" algn="l"/>
              </a:tabLst>
            </a:pPr>
            <a:r>
              <a:rPr sz="2800" spc="140" dirty="0">
                <a:latin typeface="Liberation Sans Narrow"/>
                <a:cs typeface="Liberation Sans Narrow"/>
              </a:rPr>
              <a:t>Multiple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20" dirty="0">
                <a:latin typeface="Liberation Sans Narrow"/>
                <a:cs typeface="Liberation Sans Narrow"/>
              </a:rPr>
              <a:t>pollutants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210" dirty="0">
                <a:latin typeface="Liberation Sans Narrow"/>
                <a:cs typeface="Liberation Sans Narrow"/>
              </a:rPr>
              <a:t>with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80" dirty="0">
                <a:latin typeface="Liberation Sans Narrow"/>
                <a:cs typeface="Liberation Sans Narrow"/>
              </a:rPr>
              <a:t>varying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90" dirty="0">
                <a:latin typeface="Liberation Sans Narrow"/>
                <a:cs typeface="Liberation Sans Narrow"/>
              </a:rPr>
              <a:t>sources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60" dirty="0">
                <a:latin typeface="Liberation Sans Narrow"/>
                <a:cs typeface="Liberation Sans Narrow"/>
              </a:rPr>
              <a:t>and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80" dirty="0">
                <a:latin typeface="Liberation Sans Narrow"/>
                <a:cs typeface="Liberation Sans Narrow"/>
              </a:rPr>
              <a:t>behaviours</a:t>
            </a:r>
            <a:endParaRPr sz="2800">
              <a:latin typeface="Liberation Sans Narrow"/>
              <a:cs typeface="Liberation Sans Narrow"/>
            </a:endParaRPr>
          </a:p>
          <a:p>
            <a:pPr marL="650875" lvl="1" indent="-261620">
              <a:lnSpc>
                <a:spcPct val="100000"/>
              </a:lnSpc>
              <a:spcBef>
                <a:spcPts val="51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650875" algn="l"/>
              </a:tabLst>
            </a:pPr>
            <a:r>
              <a:rPr sz="2800" spc="80" dirty="0">
                <a:latin typeface="Liberation Sans Narrow"/>
                <a:cs typeface="Liberation Sans Narrow"/>
              </a:rPr>
              <a:t>Influence</a:t>
            </a:r>
            <a:r>
              <a:rPr sz="2800" spc="165" dirty="0">
                <a:latin typeface="Liberation Sans Narrow"/>
                <a:cs typeface="Liberation Sans Narrow"/>
              </a:rPr>
              <a:t> </a:t>
            </a:r>
            <a:r>
              <a:rPr sz="2800" spc="160" dirty="0">
                <a:latin typeface="Liberation Sans Narrow"/>
                <a:cs typeface="Liberation Sans Narrow"/>
              </a:rPr>
              <a:t>of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130" dirty="0">
                <a:latin typeface="Liberation Sans Narrow"/>
                <a:cs typeface="Liberation Sans Narrow"/>
              </a:rPr>
              <a:t>meteorological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factors</a:t>
            </a:r>
            <a:endParaRPr sz="2800">
              <a:latin typeface="Liberation Sans Narrow"/>
              <a:cs typeface="Liberation Sans Narrow"/>
            </a:endParaRPr>
          </a:p>
          <a:p>
            <a:pPr lvl="1">
              <a:lnSpc>
                <a:spcPct val="100000"/>
              </a:lnSpc>
              <a:spcBef>
                <a:spcPts val="1495"/>
              </a:spcBef>
              <a:buFont typeface="Arial" panose="020B0604020202020204"/>
              <a:buChar char="•"/>
            </a:pPr>
            <a:endParaRPr sz="2800">
              <a:latin typeface="Liberation Sans Narrow"/>
              <a:cs typeface="Liberation Sans Narrow"/>
            </a:endParaRPr>
          </a:p>
          <a:p>
            <a:pPr marL="274320" indent="-261620">
              <a:lnSpc>
                <a:spcPct val="100000"/>
              </a:lnSpc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274320" algn="l"/>
              </a:tabLst>
            </a:pPr>
            <a:r>
              <a:rPr sz="2800" b="1" spc="220" dirty="0">
                <a:latin typeface="Trebuchet MS" panose="020B0603020202020204"/>
                <a:cs typeface="Trebuchet MS" panose="020B0603020202020204"/>
              </a:rPr>
              <a:t>Data</a:t>
            </a:r>
            <a:r>
              <a:rPr sz="2800" b="1" spc="-1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105" dirty="0">
                <a:latin typeface="Trebuchet MS" panose="020B0603020202020204"/>
                <a:cs typeface="Trebuchet MS" panose="020B0603020202020204"/>
              </a:rPr>
              <a:t>Limitations: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650875" lvl="1" indent="-261620">
              <a:lnSpc>
                <a:spcPct val="100000"/>
              </a:lnSpc>
              <a:spcBef>
                <a:spcPts val="52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650875" algn="l"/>
              </a:tabLst>
            </a:pPr>
            <a:r>
              <a:rPr sz="2800" spc="135" dirty="0">
                <a:latin typeface="Liberation Sans Narrow"/>
                <a:cs typeface="Liberation Sans Narrow"/>
              </a:rPr>
              <a:t>Incomplete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305" dirty="0">
                <a:latin typeface="Liberation Sans Narrow"/>
                <a:cs typeface="Liberation Sans Narrow"/>
              </a:rPr>
              <a:t>or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200" dirty="0">
                <a:latin typeface="Liberation Sans Narrow"/>
                <a:cs typeface="Liberation Sans Narrow"/>
              </a:rPr>
              <a:t>low-</a:t>
            </a:r>
            <a:r>
              <a:rPr sz="2800" spc="95" dirty="0">
                <a:latin typeface="Liberation Sans Narrow"/>
                <a:cs typeface="Liberation Sans Narrow"/>
              </a:rPr>
              <a:t>quality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historical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air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95" dirty="0">
                <a:latin typeface="Liberation Sans Narrow"/>
                <a:cs typeface="Liberation Sans Narrow"/>
              </a:rPr>
              <a:t>quality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45" dirty="0">
                <a:latin typeface="Liberation Sans Narrow"/>
                <a:cs typeface="Liberation Sans Narrow"/>
              </a:rPr>
              <a:t>data</a:t>
            </a:r>
            <a:endParaRPr sz="2800">
              <a:latin typeface="Liberation Sans Narrow"/>
              <a:cs typeface="Liberation Sans Narrow"/>
            </a:endParaRPr>
          </a:p>
          <a:p>
            <a:pPr marL="650875" lvl="1" indent="-261620">
              <a:lnSpc>
                <a:spcPct val="100000"/>
              </a:lnSpc>
              <a:spcBef>
                <a:spcPts val="51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650875" algn="l"/>
              </a:tabLst>
            </a:pPr>
            <a:r>
              <a:rPr sz="2800" spc="145" dirty="0">
                <a:latin typeface="Liberation Sans Narrow"/>
                <a:cs typeface="Liberation Sans Narrow"/>
              </a:rPr>
              <a:t>Limited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95" dirty="0">
                <a:latin typeface="Liberation Sans Narrow"/>
                <a:cs typeface="Liberation Sans Narrow"/>
              </a:rPr>
              <a:t>real-</a:t>
            </a:r>
            <a:r>
              <a:rPr sz="2800" spc="165" dirty="0">
                <a:latin typeface="Liberation Sans Narrow"/>
                <a:cs typeface="Liberation Sans Narrow"/>
              </a:rPr>
              <a:t>time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70" dirty="0">
                <a:latin typeface="Liberation Sans Narrow"/>
                <a:cs typeface="Liberation Sans Narrow"/>
              </a:rPr>
              <a:t>monitoring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40" dirty="0">
                <a:latin typeface="Liberation Sans Narrow"/>
                <a:cs typeface="Liberation Sans Narrow"/>
              </a:rPr>
              <a:t>infrastructure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00" dirty="0">
                <a:latin typeface="Liberation Sans Narrow"/>
                <a:cs typeface="Liberation Sans Narrow"/>
              </a:rPr>
              <a:t>in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some</a:t>
            </a:r>
            <a:r>
              <a:rPr sz="2800" spc="160" dirty="0">
                <a:latin typeface="Liberation Sans Narrow"/>
                <a:cs typeface="Liberation Sans Narrow"/>
              </a:rPr>
              <a:t> </a:t>
            </a:r>
            <a:r>
              <a:rPr sz="2800" spc="85" dirty="0">
                <a:latin typeface="Liberation Sans Narrow"/>
                <a:cs typeface="Liberation Sans Narrow"/>
              </a:rPr>
              <a:t>regions</a:t>
            </a:r>
            <a:endParaRPr sz="2800">
              <a:latin typeface="Liberation Sans Narrow"/>
              <a:cs typeface="Liberation Sans Narrow"/>
            </a:endParaRPr>
          </a:p>
          <a:p>
            <a:pPr lvl="1">
              <a:lnSpc>
                <a:spcPct val="100000"/>
              </a:lnSpc>
              <a:spcBef>
                <a:spcPts val="1495"/>
              </a:spcBef>
              <a:buFont typeface="Arial" panose="020B0604020202020204"/>
              <a:buChar char="•"/>
            </a:pPr>
            <a:endParaRPr sz="2800">
              <a:latin typeface="Liberation Sans Narrow"/>
              <a:cs typeface="Liberation Sans Narrow"/>
            </a:endParaRPr>
          </a:p>
          <a:p>
            <a:pPr marL="274320" indent="-261620">
              <a:lnSpc>
                <a:spcPct val="100000"/>
              </a:lnSpc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274320" algn="l"/>
              </a:tabLst>
            </a:pPr>
            <a:r>
              <a:rPr sz="2800" b="1" spc="175" dirty="0">
                <a:latin typeface="Trebuchet MS" panose="020B0603020202020204"/>
                <a:cs typeface="Trebuchet MS" panose="020B0603020202020204"/>
              </a:rPr>
              <a:t>Impact</a:t>
            </a:r>
            <a:r>
              <a:rPr sz="2800" b="1" spc="-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165" dirty="0">
                <a:latin typeface="Trebuchet MS" panose="020B0603020202020204"/>
                <a:cs typeface="Trebuchet MS" panose="020B0603020202020204"/>
              </a:rPr>
              <a:t>on</a:t>
            </a:r>
            <a:r>
              <a:rPr sz="2800" b="1" spc="-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95" dirty="0">
                <a:latin typeface="Trebuchet MS" panose="020B0603020202020204"/>
                <a:cs typeface="Trebuchet MS" panose="020B0603020202020204"/>
              </a:rPr>
              <a:t>Public</a:t>
            </a:r>
            <a:r>
              <a:rPr sz="2800" b="1" spc="-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175" dirty="0">
                <a:latin typeface="Trebuchet MS" panose="020B0603020202020204"/>
                <a:cs typeface="Trebuchet MS" panose="020B0603020202020204"/>
              </a:rPr>
              <a:t>Health</a:t>
            </a:r>
            <a:r>
              <a:rPr sz="2800" b="1" spc="-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135" dirty="0">
                <a:latin typeface="Trebuchet MS" panose="020B0603020202020204"/>
                <a:cs typeface="Trebuchet MS" panose="020B0603020202020204"/>
              </a:rPr>
              <a:t>and</a:t>
            </a:r>
            <a:r>
              <a:rPr sz="2800" b="1" spc="-10" dirty="0">
                <a:latin typeface="Trebuchet MS" panose="020B0603020202020204"/>
                <a:cs typeface="Trebuchet MS" panose="020B0603020202020204"/>
              </a:rPr>
              <a:t> Policy: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650875" lvl="1" indent="-261620">
              <a:lnSpc>
                <a:spcPct val="100000"/>
              </a:lnSpc>
              <a:spcBef>
                <a:spcPts val="530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650875" algn="l"/>
              </a:tabLst>
            </a:pPr>
            <a:r>
              <a:rPr sz="2800" spc="80" dirty="0">
                <a:latin typeface="Liberation Sans Narrow"/>
                <a:cs typeface="Liberation Sans Narrow"/>
              </a:rPr>
              <a:t>Delayed</a:t>
            </a:r>
            <a:r>
              <a:rPr sz="2800" spc="165" dirty="0">
                <a:latin typeface="Liberation Sans Narrow"/>
                <a:cs typeface="Liberation Sans Narrow"/>
              </a:rPr>
              <a:t> </a:t>
            </a:r>
            <a:r>
              <a:rPr sz="2800" spc="305" dirty="0">
                <a:latin typeface="Liberation Sans Narrow"/>
                <a:cs typeface="Liberation Sans Narrow"/>
              </a:rPr>
              <a:t>or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95" dirty="0">
                <a:latin typeface="Liberation Sans Narrow"/>
                <a:cs typeface="Liberation Sans Narrow"/>
              </a:rPr>
              <a:t>inaccurate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130" dirty="0">
                <a:latin typeface="Liberation Sans Narrow"/>
                <a:cs typeface="Liberation Sans Narrow"/>
              </a:rPr>
              <a:t>predictions</a:t>
            </a:r>
            <a:r>
              <a:rPr sz="2800" spc="165" dirty="0">
                <a:latin typeface="Liberation Sans Narrow"/>
                <a:cs typeface="Liberation Sans Narrow"/>
              </a:rPr>
              <a:t> </a:t>
            </a:r>
            <a:r>
              <a:rPr sz="2800" dirty="0">
                <a:latin typeface="Liberation Sans Narrow"/>
                <a:cs typeface="Liberation Sans Narrow"/>
              </a:rPr>
              <a:t>can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55" dirty="0">
                <a:latin typeface="Liberation Sans Narrow"/>
                <a:cs typeface="Liberation Sans Narrow"/>
              </a:rPr>
              <a:t>lead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275" dirty="0">
                <a:latin typeface="Liberation Sans Narrow"/>
                <a:cs typeface="Liberation Sans Narrow"/>
              </a:rPr>
              <a:t>to</a:t>
            </a:r>
            <a:r>
              <a:rPr sz="2800" spc="165" dirty="0">
                <a:latin typeface="Liberation Sans Narrow"/>
                <a:cs typeface="Liberation Sans Narrow"/>
              </a:rPr>
              <a:t> </a:t>
            </a:r>
            <a:r>
              <a:rPr sz="2800" spc="80" dirty="0">
                <a:latin typeface="Liberation Sans Narrow"/>
                <a:cs typeface="Liberation Sans Narrow"/>
              </a:rPr>
              <a:t>inadequate</a:t>
            </a:r>
            <a:r>
              <a:rPr sz="2800" spc="170" dirty="0">
                <a:latin typeface="Liberation Sans Narrow"/>
                <a:cs typeface="Liberation Sans Narrow"/>
              </a:rPr>
              <a:t> </a:t>
            </a:r>
            <a:r>
              <a:rPr sz="2800" spc="60" dirty="0">
                <a:latin typeface="Liberation Sans Narrow"/>
                <a:cs typeface="Liberation Sans Narrow"/>
              </a:rPr>
              <a:t>responses</a:t>
            </a:r>
            <a:endParaRPr sz="2800">
              <a:latin typeface="Liberation Sans Narrow"/>
              <a:cs typeface="Liberation Sans Narrow"/>
            </a:endParaRPr>
          </a:p>
          <a:p>
            <a:pPr marL="650875" lvl="1" indent="-261620">
              <a:lnSpc>
                <a:spcPct val="100000"/>
              </a:lnSpc>
              <a:spcBef>
                <a:spcPts val="515"/>
              </a:spcBef>
              <a:buClr>
                <a:srgbClr val="ECECEC"/>
              </a:buClr>
              <a:buSzPct val="125000"/>
              <a:buFont typeface="Arial" panose="020B0604020202020204"/>
              <a:buChar char="•"/>
              <a:tabLst>
                <a:tab pos="650875" algn="l"/>
              </a:tabLst>
            </a:pPr>
            <a:r>
              <a:rPr sz="2800" spc="130" dirty="0">
                <a:latin typeface="Liberation Sans Narrow"/>
                <a:cs typeface="Liberation Sans Narrow"/>
              </a:rPr>
              <a:t>Difficulty</a:t>
            </a:r>
            <a:r>
              <a:rPr sz="2800" spc="150" dirty="0">
                <a:latin typeface="Liberation Sans Narrow"/>
                <a:cs typeface="Liberation Sans Narrow"/>
              </a:rPr>
              <a:t> </a:t>
            </a:r>
            <a:r>
              <a:rPr sz="2800" spc="100" dirty="0">
                <a:latin typeface="Liberation Sans Narrow"/>
                <a:cs typeface="Liberation Sans Narrow"/>
              </a:rPr>
              <a:t>in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14" dirty="0">
                <a:latin typeface="Liberation Sans Narrow"/>
                <a:cs typeface="Liberation Sans Narrow"/>
              </a:rPr>
              <a:t>implementing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35" dirty="0">
                <a:latin typeface="Liberation Sans Narrow"/>
                <a:cs typeface="Liberation Sans Narrow"/>
              </a:rPr>
              <a:t>timely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65" dirty="0">
                <a:latin typeface="Liberation Sans Narrow"/>
                <a:cs typeface="Liberation Sans Narrow"/>
              </a:rPr>
              <a:t>measures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275" dirty="0">
                <a:latin typeface="Liberation Sans Narrow"/>
                <a:cs typeface="Liberation Sans Narrow"/>
              </a:rPr>
              <a:t>to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95" dirty="0">
                <a:latin typeface="Liberation Sans Narrow"/>
                <a:cs typeface="Liberation Sans Narrow"/>
              </a:rPr>
              <a:t>protect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00" dirty="0">
                <a:latin typeface="Liberation Sans Narrow"/>
                <a:cs typeface="Liberation Sans Narrow"/>
              </a:rPr>
              <a:t>vulnerable</a:t>
            </a:r>
            <a:r>
              <a:rPr sz="2800" spc="155" dirty="0">
                <a:latin typeface="Liberation Sans Narrow"/>
                <a:cs typeface="Liberation Sans Narrow"/>
              </a:rPr>
              <a:t> </a:t>
            </a:r>
            <a:r>
              <a:rPr sz="2800" spc="105" dirty="0">
                <a:latin typeface="Liberation Sans Narrow"/>
                <a:cs typeface="Liberation Sans Narrow"/>
              </a:rPr>
              <a:t>populations</a:t>
            </a:r>
            <a:endParaRPr sz="2800">
              <a:latin typeface="Liberation Sans Narrow"/>
              <a:cs typeface="Liberation Sans Narrow"/>
            </a:endParaRPr>
          </a:p>
          <a:p>
            <a:pPr marL="219075">
              <a:lnSpc>
                <a:spcPct val="100000"/>
              </a:lnSpc>
              <a:spcBef>
                <a:spcPts val="1630"/>
              </a:spcBef>
            </a:pPr>
            <a:r>
              <a:rPr sz="3300" b="1" spc="50" dirty="0">
                <a:latin typeface="Trebuchet MS" panose="020B0603020202020204"/>
                <a:cs typeface="Trebuchet MS" panose="020B0603020202020204"/>
              </a:rPr>
              <a:t>Objective:</a:t>
            </a:r>
            <a:endParaRPr sz="3300">
              <a:latin typeface="Trebuchet MS" panose="020B0603020202020204"/>
              <a:cs typeface="Trebuchet MS" panose="020B0603020202020204"/>
            </a:endParaRPr>
          </a:p>
          <a:p>
            <a:pPr marL="594360" marR="5080" lvl="1" indent="-260985">
              <a:lnSpc>
                <a:spcPts val="3790"/>
              </a:lnSpc>
              <a:spcBef>
                <a:spcPts val="775"/>
              </a:spcBef>
              <a:buClr>
                <a:srgbClr val="ECECEC"/>
              </a:buClr>
              <a:buSzPct val="124000"/>
              <a:buFont typeface="Arial" panose="020B0604020202020204"/>
              <a:buChar char="•"/>
              <a:tabLst>
                <a:tab pos="595630" algn="l"/>
              </a:tabLst>
            </a:pPr>
            <a:r>
              <a:rPr sz="3300" spc="165" dirty="0">
                <a:latin typeface="Liberation Sans Narrow"/>
                <a:cs typeface="Liberation Sans Narrow"/>
              </a:rPr>
              <a:t>Develop</a:t>
            </a:r>
            <a:r>
              <a:rPr sz="3300" spc="160" dirty="0">
                <a:latin typeface="Liberation Sans Narrow"/>
                <a:cs typeface="Liberation Sans Narrow"/>
              </a:rPr>
              <a:t> </a:t>
            </a:r>
            <a:r>
              <a:rPr sz="3300" spc="190" dirty="0">
                <a:latin typeface="Liberation Sans Narrow"/>
                <a:cs typeface="Liberation Sans Narrow"/>
              </a:rPr>
              <a:t>robust</a:t>
            </a:r>
            <a:r>
              <a:rPr sz="3300" spc="-165" dirty="0">
                <a:latin typeface="Liberation Sans Narrow"/>
                <a:cs typeface="Liberation Sans Narrow"/>
              </a:rPr>
              <a:t> </a:t>
            </a:r>
            <a:r>
              <a:rPr sz="3300" spc="310" dirty="0">
                <a:latin typeface="Liberation Sans Narrow"/>
                <a:cs typeface="Liberation Sans Narrow"/>
              </a:rPr>
              <a:t>AQI</a:t>
            </a:r>
            <a:r>
              <a:rPr sz="3300" spc="170" dirty="0">
                <a:latin typeface="Liberation Sans Narrow"/>
                <a:cs typeface="Liberation Sans Narrow"/>
              </a:rPr>
              <a:t> </a:t>
            </a:r>
            <a:r>
              <a:rPr sz="3300" spc="180" dirty="0">
                <a:latin typeface="Liberation Sans Narrow"/>
                <a:cs typeface="Liberation Sans Narrow"/>
              </a:rPr>
              <a:t>prediction</a:t>
            </a:r>
            <a:r>
              <a:rPr sz="3300" spc="175" dirty="0">
                <a:latin typeface="Liberation Sans Narrow"/>
                <a:cs typeface="Liberation Sans Narrow"/>
              </a:rPr>
              <a:t> </a:t>
            </a:r>
            <a:r>
              <a:rPr sz="3300" spc="140" dirty="0">
                <a:latin typeface="Liberation Sans Narrow"/>
                <a:cs typeface="Liberation Sans Narrow"/>
              </a:rPr>
              <a:t>models</a:t>
            </a:r>
            <a:r>
              <a:rPr sz="3300" spc="170" dirty="0">
                <a:latin typeface="Liberation Sans Narrow"/>
                <a:cs typeface="Liberation Sans Narrow"/>
              </a:rPr>
              <a:t> </a:t>
            </a:r>
            <a:r>
              <a:rPr sz="3300" spc="325" dirty="0">
                <a:latin typeface="Liberation Sans Narrow"/>
                <a:cs typeface="Liberation Sans Narrow"/>
              </a:rPr>
              <a:t>to</a:t>
            </a:r>
            <a:r>
              <a:rPr sz="3300" spc="170" dirty="0">
                <a:latin typeface="Liberation Sans Narrow"/>
                <a:cs typeface="Liberation Sans Narrow"/>
              </a:rPr>
              <a:t> provide</a:t>
            </a:r>
            <a:r>
              <a:rPr sz="3300" spc="175" dirty="0">
                <a:latin typeface="Liberation Sans Narrow"/>
                <a:cs typeface="Liberation Sans Narrow"/>
              </a:rPr>
              <a:t> </a:t>
            </a:r>
            <a:r>
              <a:rPr sz="3300" spc="105" dirty="0">
                <a:latin typeface="Liberation Sans Narrow"/>
                <a:cs typeface="Liberation Sans Narrow"/>
              </a:rPr>
              <a:t>accurate,</a:t>
            </a:r>
            <a:r>
              <a:rPr sz="3300" spc="-165" dirty="0">
                <a:latin typeface="Liberation Sans Narrow"/>
                <a:cs typeface="Liberation Sans Narrow"/>
              </a:rPr>
              <a:t> </a:t>
            </a:r>
            <a:r>
              <a:rPr sz="3300" spc="114" dirty="0">
                <a:latin typeface="Liberation Sans Narrow"/>
                <a:cs typeface="Liberation Sans Narrow"/>
              </a:rPr>
              <a:t>real-</a:t>
            </a:r>
            <a:r>
              <a:rPr sz="3300" spc="195" dirty="0">
                <a:latin typeface="Liberation Sans Narrow"/>
                <a:cs typeface="Liberation Sans Narrow"/>
              </a:rPr>
              <a:t>time</a:t>
            </a:r>
            <a:r>
              <a:rPr sz="3300" spc="170" dirty="0">
                <a:latin typeface="Liberation Sans Narrow"/>
                <a:cs typeface="Liberation Sans Narrow"/>
              </a:rPr>
              <a:t> </a:t>
            </a:r>
            <a:r>
              <a:rPr sz="3300" spc="135" dirty="0">
                <a:latin typeface="Liberation Sans Narrow"/>
                <a:cs typeface="Liberation Sans Narrow"/>
              </a:rPr>
              <a:t>air</a:t>
            </a:r>
            <a:r>
              <a:rPr sz="3300" spc="175" dirty="0">
                <a:latin typeface="Liberation Sans Narrow"/>
                <a:cs typeface="Liberation Sans Narrow"/>
              </a:rPr>
              <a:t> </a:t>
            </a:r>
            <a:r>
              <a:rPr sz="3300" spc="120" dirty="0">
                <a:latin typeface="Liberation Sans Narrow"/>
                <a:cs typeface="Liberation Sans Narrow"/>
              </a:rPr>
              <a:t>quality</a:t>
            </a:r>
            <a:r>
              <a:rPr sz="3300" spc="170" dirty="0">
                <a:latin typeface="Liberation Sans Narrow"/>
                <a:cs typeface="Liberation Sans Narrow"/>
              </a:rPr>
              <a:t> </a:t>
            </a:r>
            <a:r>
              <a:rPr sz="3300" spc="85" dirty="0">
                <a:latin typeface="Liberation Sans Narrow"/>
                <a:cs typeface="Liberation Sans Narrow"/>
              </a:rPr>
              <a:t>forecasts,</a:t>
            </a:r>
            <a:r>
              <a:rPr sz="3300" spc="-165" dirty="0">
                <a:latin typeface="Liberation Sans Narrow"/>
                <a:cs typeface="Liberation Sans Narrow"/>
              </a:rPr>
              <a:t> </a:t>
            </a:r>
            <a:r>
              <a:rPr sz="3300" spc="65" dirty="0">
                <a:latin typeface="Liberation Sans Narrow"/>
                <a:cs typeface="Liberation Sans Narrow"/>
              </a:rPr>
              <a:t>enabling</a:t>
            </a:r>
            <a:r>
              <a:rPr sz="3300" spc="175" dirty="0">
                <a:latin typeface="Liberation Sans Narrow"/>
                <a:cs typeface="Liberation Sans Narrow"/>
              </a:rPr>
              <a:t> </a:t>
            </a:r>
            <a:r>
              <a:rPr sz="3300" spc="130" dirty="0">
                <a:latin typeface="Liberation Sans Narrow"/>
                <a:cs typeface="Liberation Sans Narrow"/>
              </a:rPr>
              <a:t>proactive </a:t>
            </a:r>
            <a:r>
              <a:rPr sz="3300" spc="130" dirty="0">
                <a:latin typeface="Liberation Sans Narrow"/>
                <a:cs typeface="Liberation Sans Narrow"/>
              </a:rPr>
              <a:t>	</a:t>
            </a:r>
            <a:r>
              <a:rPr sz="3300" spc="75" dirty="0">
                <a:latin typeface="Liberation Sans Narrow"/>
                <a:cs typeface="Liberation Sans Narrow"/>
              </a:rPr>
              <a:t>measures</a:t>
            </a:r>
            <a:r>
              <a:rPr sz="3300" spc="170" dirty="0">
                <a:latin typeface="Liberation Sans Narrow"/>
                <a:cs typeface="Liberation Sans Narrow"/>
              </a:rPr>
              <a:t> </a:t>
            </a:r>
            <a:r>
              <a:rPr sz="3300" spc="325" dirty="0">
                <a:latin typeface="Liberation Sans Narrow"/>
                <a:cs typeface="Liberation Sans Narrow"/>
              </a:rPr>
              <a:t>to</a:t>
            </a:r>
            <a:r>
              <a:rPr sz="3300" spc="170" dirty="0">
                <a:latin typeface="Liberation Sans Narrow"/>
                <a:cs typeface="Liberation Sans Narrow"/>
              </a:rPr>
              <a:t> </a:t>
            </a:r>
            <a:r>
              <a:rPr sz="3300" spc="175" dirty="0">
                <a:latin typeface="Liberation Sans Narrow"/>
                <a:cs typeface="Liberation Sans Narrow"/>
              </a:rPr>
              <a:t>improve </a:t>
            </a:r>
            <a:r>
              <a:rPr sz="3300" spc="135" dirty="0">
                <a:latin typeface="Liberation Sans Narrow"/>
                <a:cs typeface="Liberation Sans Narrow"/>
              </a:rPr>
              <a:t>air</a:t>
            </a:r>
            <a:r>
              <a:rPr sz="3300" spc="170" dirty="0">
                <a:latin typeface="Liberation Sans Narrow"/>
                <a:cs typeface="Liberation Sans Narrow"/>
              </a:rPr>
              <a:t> </a:t>
            </a:r>
            <a:r>
              <a:rPr sz="3300" spc="120" dirty="0">
                <a:latin typeface="Liberation Sans Narrow"/>
                <a:cs typeface="Liberation Sans Narrow"/>
              </a:rPr>
              <a:t>quality</a:t>
            </a:r>
            <a:r>
              <a:rPr sz="3300" spc="170" dirty="0">
                <a:latin typeface="Liberation Sans Narrow"/>
                <a:cs typeface="Liberation Sans Narrow"/>
              </a:rPr>
              <a:t> </a:t>
            </a:r>
            <a:r>
              <a:rPr sz="3300" spc="75" dirty="0">
                <a:latin typeface="Liberation Sans Narrow"/>
                <a:cs typeface="Liberation Sans Narrow"/>
              </a:rPr>
              <a:t>and</a:t>
            </a:r>
            <a:r>
              <a:rPr sz="3300" spc="175" dirty="0">
                <a:latin typeface="Liberation Sans Narrow"/>
                <a:cs typeface="Liberation Sans Narrow"/>
              </a:rPr>
              <a:t> </a:t>
            </a:r>
            <a:r>
              <a:rPr sz="3300" spc="120" dirty="0">
                <a:latin typeface="Liberation Sans Narrow"/>
                <a:cs typeface="Liberation Sans Narrow"/>
              </a:rPr>
              <a:t>public</a:t>
            </a:r>
            <a:r>
              <a:rPr sz="3300" spc="170" dirty="0">
                <a:latin typeface="Liberation Sans Narrow"/>
                <a:cs typeface="Liberation Sans Narrow"/>
              </a:rPr>
              <a:t> </a:t>
            </a:r>
            <a:r>
              <a:rPr sz="3300" spc="120" dirty="0">
                <a:latin typeface="Liberation Sans Narrow"/>
                <a:cs typeface="Liberation Sans Narrow"/>
              </a:rPr>
              <a:t>health</a:t>
            </a:r>
            <a:r>
              <a:rPr sz="3300" spc="175" dirty="0">
                <a:latin typeface="Liberation Sans Narrow"/>
                <a:cs typeface="Liberation Sans Narrow"/>
              </a:rPr>
              <a:t> </a:t>
            </a:r>
            <a:r>
              <a:rPr sz="3300" spc="145" dirty="0">
                <a:latin typeface="Liberation Sans Narrow"/>
                <a:cs typeface="Liberation Sans Narrow"/>
              </a:rPr>
              <a:t>outcomes.</a:t>
            </a:r>
            <a:endParaRPr sz="3300">
              <a:latin typeface="Liberation Sans Narrow"/>
              <a:cs typeface="Liberation Sans Narro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682220" y="2888615"/>
            <a:ext cx="6148070" cy="2834005"/>
            <a:chOff x="11423857" y="2888529"/>
            <a:chExt cx="8161655" cy="47237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8616" y="2888529"/>
              <a:ext cx="7417156" cy="9686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3857" y="4018108"/>
              <a:ext cx="8161200" cy="3594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46169" y="1004043"/>
            <a:ext cx="9689297" cy="69804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02123" y="8467618"/>
            <a:ext cx="16664305" cy="177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3800" spc="195" dirty="0">
                <a:latin typeface="Liberation Sans Narrow"/>
                <a:cs typeface="Liberation Sans Narrow"/>
              </a:rPr>
              <a:t>The</a:t>
            </a:r>
            <a:r>
              <a:rPr sz="3800" spc="185" dirty="0">
                <a:latin typeface="Liberation Sans Narrow"/>
                <a:cs typeface="Liberation Sans Narrow"/>
              </a:rPr>
              <a:t> first</a:t>
            </a:r>
            <a:r>
              <a:rPr sz="3800" spc="190" dirty="0">
                <a:latin typeface="Liberation Sans Narrow"/>
                <a:cs typeface="Liberation Sans Narrow"/>
              </a:rPr>
              <a:t> </a:t>
            </a:r>
            <a:r>
              <a:rPr sz="3800" spc="290" dirty="0">
                <a:latin typeface="Liberation Sans Narrow"/>
                <a:cs typeface="Liberation Sans Narrow"/>
              </a:rPr>
              <a:t>&amp;</a:t>
            </a:r>
            <a:r>
              <a:rPr sz="3800" spc="185" dirty="0">
                <a:latin typeface="Liberation Sans Narrow"/>
                <a:cs typeface="Liberation Sans Narrow"/>
              </a:rPr>
              <a:t> </a:t>
            </a:r>
            <a:r>
              <a:rPr sz="3800" spc="200" dirty="0">
                <a:latin typeface="Liberation Sans Narrow"/>
                <a:cs typeface="Liberation Sans Narrow"/>
              </a:rPr>
              <a:t>the</a:t>
            </a:r>
            <a:r>
              <a:rPr sz="3800" spc="190" dirty="0">
                <a:latin typeface="Liberation Sans Narrow"/>
                <a:cs typeface="Liberation Sans Narrow"/>
              </a:rPr>
              <a:t> </a:t>
            </a:r>
            <a:r>
              <a:rPr sz="3800" spc="229" dirty="0">
                <a:latin typeface="Liberation Sans Narrow"/>
                <a:cs typeface="Liberation Sans Narrow"/>
              </a:rPr>
              <a:t>most</a:t>
            </a:r>
            <a:r>
              <a:rPr sz="3800" spc="190" dirty="0">
                <a:latin typeface="Liberation Sans Narrow"/>
                <a:cs typeface="Liberation Sans Narrow"/>
              </a:rPr>
              <a:t> </a:t>
            </a:r>
            <a:r>
              <a:rPr sz="3800" spc="130" dirty="0">
                <a:latin typeface="Liberation Sans Narrow"/>
                <a:cs typeface="Liberation Sans Narrow"/>
              </a:rPr>
              <a:t>crucial</a:t>
            </a:r>
            <a:r>
              <a:rPr sz="3800" spc="185" dirty="0">
                <a:latin typeface="Liberation Sans Narrow"/>
                <a:cs typeface="Liberation Sans Narrow"/>
              </a:rPr>
              <a:t> </a:t>
            </a:r>
            <a:r>
              <a:rPr sz="3800" spc="120" dirty="0">
                <a:latin typeface="Liberation Sans Narrow"/>
                <a:cs typeface="Liberation Sans Narrow"/>
              </a:rPr>
              <a:t>step</a:t>
            </a:r>
            <a:r>
              <a:rPr sz="3800" spc="190" dirty="0">
                <a:latin typeface="Liberation Sans Narrow"/>
                <a:cs typeface="Liberation Sans Narrow"/>
              </a:rPr>
              <a:t> </a:t>
            </a:r>
            <a:r>
              <a:rPr sz="3800" dirty="0">
                <a:latin typeface="Liberation Sans Narrow"/>
                <a:cs typeface="Liberation Sans Narrow"/>
              </a:rPr>
              <a:t>is</a:t>
            </a:r>
            <a:r>
              <a:rPr sz="3800" spc="185" dirty="0">
                <a:latin typeface="Liberation Sans Narrow"/>
                <a:cs typeface="Liberation Sans Narrow"/>
              </a:rPr>
              <a:t> </a:t>
            </a:r>
            <a:r>
              <a:rPr sz="3800" spc="220" dirty="0">
                <a:latin typeface="Liberation Sans Narrow"/>
                <a:cs typeface="Liberation Sans Narrow"/>
              </a:rPr>
              <a:t>importing</a:t>
            </a:r>
            <a:r>
              <a:rPr sz="3800" spc="190" dirty="0">
                <a:latin typeface="Liberation Sans Narrow"/>
                <a:cs typeface="Liberation Sans Narrow"/>
              </a:rPr>
              <a:t> </a:t>
            </a:r>
            <a:r>
              <a:rPr sz="3800" spc="200" dirty="0">
                <a:latin typeface="Liberation Sans Narrow"/>
                <a:cs typeface="Liberation Sans Narrow"/>
              </a:rPr>
              <a:t>the</a:t>
            </a:r>
            <a:r>
              <a:rPr sz="3800" spc="190" dirty="0">
                <a:latin typeface="Liberation Sans Narrow"/>
                <a:cs typeface="Liberation Sans Narrow"/>
              </a:rPr>
              <a:t> </a:t>
            </a:r>
            <a:r>
              <a:rPr sz="3800" spc="145" dirty="0">
                <a:latin typeface="Liberation Sans Narrow"/>
                <a:cs typeface="Liberation Sans Narrow"/>
              </a:rPr>
              <a:t>libraries</a:t>
            </a:r>
            <a:r>
              <a:rPr sz="3800" spc="185" dirty="0">
                <a:latin typeface="Liberation Sans Narrow"/>
                <a:cs typeface="Liberation Sans Narrow"/>
              </a:rPr>
              <a:t> </a:t>
            </a:r>
            <a:r>
              <a:rPr sz="3800" spc="114" dirty="0">
                <a:latin typeface="Liberation Sans Narrow"/>
                <a:cs typeface="Liberation Sans Narrow"/>
              </a:rPr>
              <a:t>so</a:t>
            </a:r>
            <a:r>
              <a:rPr sz="3800" spc="190" dirty="0">
                <a:latin typeface="Liberation Sans Narrow"/>
                <a:cs typeface="Liberation Sans Narrow"/>
              </a:rPr>
              <a:t> </a:t>
            </a:r>
            <a:r>
              <a:rPr sz="3800" dirty="0">
                <a:latin typeface="Liberation Sans Narrow"/>
                <a:cs typeface="Liberation Sans Narrow"/>
              </a:rPr>
              <a:t>as</a:t>
            </a:r>
            <a:r>
              <a:rPr sz="3800" spc="185" dirty="0">
                <a:latin typeface="Liberation Sans Narrow"/>
                <a:cs typeface="Liberation Sans Narrow"/>
              </a:rPr>
              <a:t> </a:t>
            </a:r>
            <a:r>
              <a:rPr sz="3800" spc="375" dirty="0">
                <a:latin typeface="Liberation Sans Narrow"/>
                <a:cs typeface="Liberation Sans Narrow"/>
              </a:rPr>
              <a:t>to</a:t>
            </a:r>
            <a:r>
              <a:rPr sz="3800" spc="190" dirty="0">
                <a:latin typeface="Liberation Sans Narrow"/>
                <a:cs typeface="Liberation Sans Narrow"/>
              </a:rPr>
              <a:t> </a:t>
            </a:r>
            <a:r>
              <a:rPr sz="3800" dirty="0">
                <a:latin typeface="Liberation Sans Narrow"/>
                <a:cs typeface="Liberation Sans Narrow"/>
              </a:rPr>
              <a:t>use</a:t>
            </a:r>
            <a:r>
              <a:rPr sz="3800" spc="190" dirty="0">
                <a:latin typeface="Liberation Sans Narrow"/>
                <a:cs typeface="Liberation Sans Narrow"/>
              </a:rPr>
              <a:t> </a:t>
            </a:r>
            <a:r>
              <a:rPr sz="3800" spc="200" dirty="0">
                <a:latin typeface="Liberation Sans Narrow"/>
                <a:cs typeface="Liberation Sans Narrow"/>
              </a:rPr>
              <a:t>the</a:t>
            </a:r>
            <a:r>
              <a:rPr sz="3800" spc="185" dirty="0">
                <a:latin typeface="Liberation Sans Narrow"/>
                <a:cs typeface="Liberation Sans Narrow"/>
              </a:rPr>
              <a:t> </a:t>
            </a:r>
            <a:r>
              <a:rPr sz="3800" spc="140" dirty="0">
                <a:latin typeface="Liberation Sans Narrow"/>
                <a:cs typeface="Liberation Sans Narrow"/>
              </a:rPr>
              <a:t>algorithms</a:t>
            </a:r>
            <a:endParaRPr sz="38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38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sz="3800" spc="280" dirty="0">
                <a:latin typeface="Liberation Sans Narrow"/>
                <a:cs typeface="Liberation Sans Narrow"/>
              </a:rPr>
              <a:t>for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80" dirty="0">
                <a:latin typeface="Liberation Sans Narrow"/>
                <a:cs typeface="Liberation Sans Narrow"/>
              </a:rPr>
              <a:t>data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160" dirty="0">
                <a:latin typeface="Liberation Sans Narrow"/>
                <a:cs typeface="Liberation Sans Narrow"/>
              </a:rPr>
              <a:t>collection,</a:t>
            </a:r>
            <a:r>
              <a:rPr sz="3800" spc="-190" dirty="0">
                <a:latin typeface="Liberation Sans Narrow"/>
                <a:cs typeface="Liberation Sans Narrow"/>
              </a:rPr>
              <a:t> </a:t>
            </a:r>
            <a:r>
              <a:rPr sz="3800" spc="200" dirty="0">
                <a:latin typeface="Liberation Sans Narrow"/>
                <a:cs typeface="Liberation Sans Narrow"/>
              </a:rPr>
              <a:t>pre </a:t>
            </a:r>
            <a:r>
              <a:rPr sz="3800" spc="95" dirty="0">
                <a:latin typeface="Liberation Sans Narrow"/>
                <a:cs typeface="Liberation Sans Narrow"/>
              </a:rPr>
              <a:t>processing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75" dirty="0">
                <a:latin typeface="Liberation Sans Narrow"/>
                <a:cs typeface="Liberation Sans Narrow"/>
              </a:rPr>
              <a:t>and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60" dirty="0">
                <a:latin typeface="Liberation Sans Narrow"/>
                <a:cs typeface="Liberation Sans Narrow"/>
              </a:rPr>
              <a:t>visualisations.</a:t>
            </a:r>
            <a:endParaRPr sz="3800">
              <a:latin typeface="Liberation Sans Narrow"/>
              <a:cs typeface="Liberation Sans Narro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2803" y="2589680"/>
            <a:ext cx="19372580" cy="5520690"/>
            <a:chOff x="402803" y="2589680"/>
            <a:chExt cx="19372580" cy="55206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803" y="2589680"/>
              <a:ext cx="19372499" cy="55202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667" y="2594549"/>
              <a:ext cx="19288732" cy="5436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46170" y="925888"/>
              <a:ext cx="9689297" cy="6980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5965" y="1802981"/>
              <a:ext cx="9210798" cy="72815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0834" y="1807840"/>
              <a:ext cx="9127031" cy="71977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46593" y="8866087"/>
            <a:ext cx="13611860" cy="177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3800" spc="90" dirty="0">
                <a:latin typeface="Liberation Sans Narrow"/>
                <a:cs typeface="Liberation Sans Narrow"/>
              </a:rPr>
              <a:t>Using</a:t>
            </a:r>
            <a:r>
              <a:rPr sz="3800" spc="175" dirty="0">
                <a:latin typeface="Liberation Sans Narrow"/>
                <a:cs typeface="Liberation Sans Narrow"/>
              </a:rPr>
              <a:t> </a:t>
            </a:r>
            <a:r>
              <a:rPr sz="3800" spc="125" dirty="0">
                <a:latin typeface="Liberation Sans Narrow"/>
                <a:cs typeface="Liberation Sans Narrow"/>
              </a:rPr>
              <a:t>.info</a:t>
            </a:r>
            <a:r>
              <a:rPr sz="3800" spc="180" dirty="0">
                <a:latin typeface="Liberation Sans Narrow"/>
                <a:cs typeface="Liberation Sans Narrow"/>
              </a:rPr>
              <a:t> </a:t>
            </a:r>
            <a:r>
              <a:rPr sz="3800" spc="229" dirty="0">
                <a:latin typeface="Liberation Sans Narrow"/>
                <a:cs typeface="Liberation Sans Narrow"/>
              </a:rPr>
              <a:t>we</a:t>
            </a:r>
            <a:r>
              <a:rPr sz="3800" spc="180" dirty="0">
                <a:latin typeface="Liberation Sans Narrow"/>
                <a:cs typeface="Liberation Sans Narrow"/>
              </a:rPr>
              <a:t> </a:t>
            </a:r>
            <a:r>
              <a:rPr sz="3800" spc="170" dirty="0">
                <a:latin typeface="Liberation Sans Narrow"/>
                <a:cs typeface="Liberation Sans Narrow"/>
              </a:rPr>
              <a:t>found</a:t>
            </a:r>
            <a:r>
              <a:rPr sz="3800" spc="175" dirty="0">
                <a:latin typeface="Liberation Sans Narrow"/>
                <a:cs typeface="Liberation Sans Narrow"/>
              </a:rPr>
              <a:t> </a:t>
            </a:r>
            <a:r>
              <a:rPr sz="3800" spc="295" dirty="0">
                <a:latin typeface="Liberation Sans Narrow"/>
                <a:cs typeface="Liberation Sans Narrow"/>
              </a:rPr>
              <a:t>out</a:t>
            </a:r>
            <a:r>
              <a:rPr sz="3800" spc="180" dirty="0">
                <a:latin typeface="Liberation Sans Narrow"/>
                <a:cs typeface="Liberation Sans Narrow"/>
              </a:rPr>
              <a:t> about </a:t>
            </a:r>
            <a:r>
              <a:rPr sz="3800" spc="200" dirty="0">
                <a:latin typeface="Liberation Sans Narrow"/>
                <a:cs typeface="Liberation Sans Narrow"/>
              </a:rPr>
              <a:t>the</a:t>
            </a:r>
            <a:r>
              <a:rPr sz="3800" spc="175" dirty="0">
                <a:latin typeface="Liberation Sans Narrow"/>
                <a:cs typeface="Liberation Sans Narrow"/>
              </a:rPr>
              <a:t> </a:t>
            </a:r>
            <a:r>
              <a:rPr sz="3800" spc="80" dirty="0">
                <a:latin typeface="Liberation Sans Narrow"/>
                <a:cs typeface="Liberation Sans Narrow"/>
              </a:rPr>
              <a:t>data</a:t>
            </a:r>
            <a:r>
              <a:rPr sz="3800" spc="180" dirty="0">
                <a:latin typeface="Liberation Sans Narrow"/>
                <a:cs typeface="Liberation Sans Narrow"/>
              </a:rPr>
              <a:t> </a:t>
            </a:r>
            <a:r>
              <a:rPr sz="3800" spc="114" dirty="0">
                <a:latin typeface="Liberation Sans Narrow"/>
                <a:cs typeface="Liberation Sans Narrow"/>
              </a:rPr>
              <a:t>types</a:t>
            </a:r>
            <a:r>
              <a:rPr sz="3800" spc="180" dirty="0">
                <a:latin typeface="Liberation Sans Narrow"/>
                <a:cs typeface="Liberation Sans Narrow"/>
              </a:rPr>
              <a:t> </a:t>
            </a:r>
            <a:r>
              <a:rPr sz="3800" spc="70" dirty="0">
                <a:latin typeface="Liberation Sans Narrow"/>
                <a:cs typeface="Liberation Sans Narrow"/>
              </a:rPr>
              <a:t>such</a:t>
            </a:r>
            <a:r>
              <a:rPr sz="3800" spc="180" dirty="0">
                <a:latin typeface="Liberation Sans Narrow"/>
                <a:cs typeface="Liberation Sans Narrow"/>
              </a:rPr>
              <a:t> </a:t>
            </a:r>
            <a:r>
              <a:rPr sz="3800" dirty="0">
                <a:latin typeface="Liberation Sans Narrow"/>
                <a:cs typeface="Liberation Sans Narrow"/>
              </a:rPr>
              <a:t>as</a:t>
            </a:r>
            <a:r>
              <a:rPr sz="3800" spc="175" dirty="0">
                <a:latin typeface="Liberation Sans Narrow"/>
                <a:cs typeface="Liberation Sans Narrow"/>
              </a:rPr>
              <a:t> </a:t>
            </a:r>
            <a:r>
              <a:rPr sz="3800" spc="130" dirty="0">
                <a:latin typeface="Liberation Sans Narrow"/>
                <a:cs typeface="Liberation Sans Narrow"/>
              </a:rPr>
              <a:t>float,</a:t>
            </a:r>
            <a:r>
              <a:rPr sz="3800" spc="-200" dirty="0">
                <a:latin typeface="Liberation Sans Narrow"/>
                <a:cs typeface="Liberation Sans Narrow"/>
              </a:rPr>
              <a:t> </a:t>
            </a:r>
            <a:r>
              <a:rPr sz="3800" spc="190" dirty="0">
                <a:latin typeface="Liberation Sans Narrow"/>
                <a:cs typeface="Liberation Sans Narrow"/>
              </a:rPr>
              <a:t>object</a:t>
            </a:r>
            <a:r>
              <a:rPr sz="3800" spc="180" dirty="0">
                <a:latin typeface="Liberation Sans Narrow"/>
                <a:cs typeface="Liberation Sans Narrow"/>
              </a:rPr>
              <a:t> </a:t>
            </a:r>
            <a:r>
              <a:rPr sz="3800" spc="155" dirty="0">
                <a:latin typeface="Liberation Sans Narrow"/>
                <a:cs typeface="Liberation Sans Narrow"/>
              </a:rPr>
              <a:t>etc</a:t>
            </a:r>
            <a:endParaRPr sz="38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380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</a:pPr>
            <a:r>
              <a:rPr sz="3800" spc="75" dirty="0">
                <a:latin typeface="Liberation Sans Narrow"/>
                <a:cs typeface="Liberation Sans Narrow"/>
              </a:rPr>
              <a:t>and</a:t>
            </a:r>
            <a:r>
              <a:rPr sz="3800" spc="204" dirty="0">
                <a:latin typeface="Liberation Sans Narrow"/>
                <a:cs typeface="Liberation Sans Narrow"/>
              </a:rPr>
              <a:t> </a:t>
            </a:r>
            <a:r>
              <a:rPr sz="3800" spc="170" dirty="0">
                <a:latin typeface="Liberation Sans Narrow"/>
                <a:cs typeface="Liberation Sans Narrow"/>
              </a:rPr>
              <a:t>found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295" dirty="0">
                <a:latin typeface="Liberation Sans Narrow"/>
                <a:cs typeface="Liberation Sans Narrow"/>
              </a:rPr>
              <a:t>out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180" dirty="0">
                <a:latin typeface="Liberation Sans Narrow"/>
                <a:cs typeface="Liberation Sans Narrow"/>
              </a:rPr>
              <a:t>about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200" dirty="0">
                <a:latin typeface="Liberation Sans Narrow"/>
                <a:cs typeface="Liberation Sans Narrow"/>
              </a:rPr>
              <a:t>the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130" dirty="0">
                <a:latin typeface="Liberation Sans Narrow"/>
                <a:cs typeface="Liberation Sans Narrow"/>
              </a:rPr>
              <a:t>null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dirty="0">
                <a:latin typeface="Liberation Sans Narrow"/>
                <a:cs typeface="Liberation Sans Narrow"/>
              </a:rPr>
              <a:t>values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280" dirty="0">
                <a:latin typeface="Liberation Sans Narrow"/>
                <a:cs typeface="Liberation Sans Narrow"/>
              </a:rPr>
              <a:t>for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120" dirty="0">
                <a:latin typeface="Liberation Sans Narrow"/>
                <a:cs typeface="Liberation Sans Narrow"/>
              </a:rPr>
              <a:t>clear</a:t>
            </a:r>
            <a:r>
              <a:rPr sz="3800" spc="210" dirty="0">
                <a:latin typeface="Liberation Sans Narrow"/>
                <a:cs typeface="Liberation Sans Narrow"/>
              </a:rPr>
              <a:t> </a:t>
            </a:r>
            <a:r>
              <a:rPr sz="3800" spc="160" dirty="0">
                <a:latin typeface="Liberation Sans Narrow"/>
                <a:cs typeface="Liberation Sans Narrow"/>
              </a:rPr>
              <a:t>indication</a:t>
            </a:r>
            <a:r>
              <a:rPr sz="3800" spc="210" dirty="0">
                <a:latin typeface="Liberation Sans Narrow"/>
                <a:cs typeface="Liberation Sans Narrow"/>
              </a:rPr>
              <a:t> of </a:t>
            </a:r>
            <a:r>
              <a:rPr sz="3800" spc="60" dirty="0">
                <a:latin typeface="Liberation Sans Narrow"/>
                <a:cs typeface="Liberation Sans Narrow"/>
              </a:rPr>
              <a:t>data</a:t>
            </a:r>
            <a:endParaRPr sz="3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46169" y="1004043"/>
              <a:ext cx="9689297" cy="6980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181" y="2007446"/>
              <a:ext cx="18749272" cy="73415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044" y="2012305"/>
              <a:ext cx="18665505" cy="72577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46487" y="9257939"/>
            <a:ext cx="14434819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90" dirty="0">
                <a:latin typeface="Liberation Sans Narrow"/>
                <a:cs typeface="Liberation Sans Narrow"/>
              </a:rPr>
              <a:t>Using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200" dirty="0">
                <a:latin typeface="Liberation Sans Narrow"/>
                <a:cs typeface="Liberation Sans Narrow"/>
              </a:rPr>
              <a:t>the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130" dirty="0">
                <a:latin typeface="Liberation Sans Narrow"/>
                <a:cs typeface="Liberation Sans Narrow"/>
              </a:rPr>
              <a:t>describe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185" dirty="0">
                <a:latin typeface="Liberation Sans Narrow"/>
                <a:cs typeface="Liberation Sans Narrow"/>
              </a:rPr>
              <a:t>function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229" dirty="0">
                <a:latin typeface="Liberation Sans Narrow"/>
                <a:cs typeface="Liberation Sans Narrow"/>
              </a:rPr>
              <a:t>we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135" dirty="0">
                <a:latin typeface="Liberation Sans Narrow"/>
                <a:cs typeface="Liberation Sans Narrow"/>
              </a:rPr>
              <a:t>find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200" dirty="0">
                <a:latin typeface="Liberation Sans Narrow"/>
                <a:cs typeface="Liberation Sans Narrow"/>
              </a:rPr>
              <a:t>the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110" dirty="0">
                <a:latin typeface="Liberation Sans Narrow"/>
                <a:cs typeface="Liberation Sans Narrow"/>
              </a:rPr>
              <a:t>statistical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165" dirty="0">
                <a:latin typeface="Liberation Sans Narrow"/>
                <a:cs typeface="Liberation Sans Narrow"/>
              </a:rPr>
              <a:t>summary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210" dirty="0">
                <a:latin typeface="Liberation Sans Narrow"/>
                <a:cs typeface="Liberation Sans Narrow"/>
              </a:rPr>
              <a:t>of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80" dirty="0">
                <a:latin typeface="Liberation Sans Narrow"/>
                <a:cs typeface="Liberation Sans Narrow"/>
              </a:rPr>
              <a:t>data</a:t>
            </a:r>
            <a:r>
              <a:rPr sz="3800" spc="195" dirty="0">
                <a:latin typeface="Liberation Sans Narrow"/>
                <a:cs typeface="Liberation Sans Narrow"/>
              </a:rPr>
              <a:t> </a:t>
            </a:r>
            <a:r>
              <a:rPr sz="3800" spc="105" dirty="0">
                <a:latin typeface="Liberation Sans Narrow"/>
                <a:cs typeface="Liberation Sans Narrow"/>
              </a:rPr>
              <a:t>frames</a:t>
            </a:r>
            <a:endParaRPr sz="3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46169" y="1004043"/>
              <a:ext cx="9689297" cy="6980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936" y="1900675"/>
              <a:ext cx="18852305" cy="71657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00" y="1905533"/>
              <a:ext cx="18768538" cy="708194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64481" y="8836684"/>
            <a:ext cx="17966690" cy="1776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3800" spc="229" dirty="0">
                <a:latin typeface="Liberation Sans Narrow"/>
                <a:cs typeface="Liberation Sans Narrow"/>
              </a:rPr>
              <a:t>Furthermore,</a:t>
            </a:r>
            <a:r>
              <a:rPr sz="3800" spc="-190" dirty="0">
                <a:latin typeface="Liberation Sans Narrow"/>
                <a:cs typeface="Liberation Sans Narrow"/>
              </a:rPr>
              <a:t> </a:t>
            </a:r>
            <a:r>
              <a:rPr sz="3800" spc="114" dirty="0">
                <a:latin typeface="Liberation Sans Narrow"/>
                <a:cs typeface="Liberation Sans Narrow"/>
              </a:rPr>
              <a:t>we’ve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140" dirty="0">
                <a:latin typeface="Liberation Sans Narrow"/>
                <a:cs typeface="Liberation Sans Narrow"/>
              </a:rPr>
              <a:t>split</a:t>
            </a:r>
            <a:r>
              <a:rPr sz="3800" spc="200" dirty="0">
                <a:latin typeface="Liberation Sans Narrow"/>
                <a:cs typeface="Liberation Sans Narrow"/>
              </a:rPr>
              <a:t> the </a:t>
            </a:r>
            <a:r>
              <a:rPr sz="3800" spc="80" dirty="0">
                <a:latin typeface="Liberation Sans Narrow"/>
                <a:cs typeface="Liberation Sans Narrow"/>
              </a:rPr>
              <a:t>data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260" dirty="0">
                <a:latin typeface="Liberation Sans Narrow"/>
                <a:cs typeface="Liberation Sans Narrow"/>
              </a:rPr>
              <a:t>into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145" dirty="0">
                <a:latin typeface="Liberation Sans Narrow"/>
                <a:cs typeface="Liberation Sans Narrow"/>
              </a:rPr>
              <a:t>training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114" dirty="0">
                <a:latin typeface="Liberation Sans Narrow"/>
                <a:cs typeface="Liberation Sans Narrow"/>
              </a:rPr>
              <a:t>set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75" dirty="0">
                <a:latin typeface="Liberation Sans Narrow"/>
                <a:cs typeface="Liberation Sans Narrow"/>
              </a:rPr>
              <a:t>and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130" dirty="0">
                <a:latin typeface="Liberation Sans Narrow"/>
                <a:cs typeface="Liberation Sans Narrow"/>
              </a:rPr>
              <a:t>testing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114" dirty="0">
                <a:latin typeface="Liberation Sans Narrow"/>
                <a:cs typeface="Liberation Sans Narrow"/>
              </a:rPr>
              <a:t>set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280" dirty="0">
                <a:latin typeface="Liberation Sans Narrow"/>
                <a:cs typeface="Liberation Sans Narrow"/>
              </a:rPr>
              <a:t>for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110" dirty="0">
                <a:latin typeface="Liberation Sans Narrow"/>
                <a:cs typeface="Liberation Sans Narrow"/>
              </a:rPr>
              <a:t>indicating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170" dirty="0">
                <a:latin typeface="Liberation Sans Narrow"/>
                <a:cs typeface="Liberation Sans Narrow"/>
              </a:rPr>
              <a:t>performance</a:t>
            </a:r>
            <a:endParaRPr sz="38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3800">
              <a:latin typeface="Liberation Sans Narrow"/>
              <a:cs typeface="Liberation Sans Narrow"/>
            </a:endParaRPr>
          </a:p>
          <a:p>
            <a:pPr marL="8255" algn="ctr">
              <a:lnSpc>
                <a:spcPct val="100000"/>
              </a:lnSpc>
            </a:pPr>
            <a:r>
              <a:rPr sz="3800" spc="254" dirty="0">
                <a:latin typeface="Liberation Sans Narrow"/>
                <a:cs typeface="Liberation Sans Narrow"/>
              </a:rPr>
              <a:t>And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130" dirty="0">
                <a:latin typeface="Liberation Sans Narrow"/>
                <a:cs typeface="Liberation Sans Narrow"/>
              </a:rPr>
              <a:t>preventing</a:t>
            </a:r>
            <a:r>
              <a:rPr sz="3800" spc="200" dirty="0">
                <a:latin typeface="Liberation Sans Narrow"/>
                <a:cs typeface="Liberation Sans Narrow"/>
              </a:rPr>
              <a:t> </a:t>
            </a:r>
            <a:r>
              <a:rPr sz="3800" spc="150" dirty="0">
                <a:latin typeface="Liberation Sans Narrow"/>
                <a:cs typeface="Liberation Sans Narrow"/>
              </a:rPr>
              <a:t>overfitting.</a:t>
            </a:r>
            <a:endParaRPr sz="3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087815" y="984504"/>
              <a:ext cx="9915289" cy="6980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1142" y="1915177"/>
              <a:ext cx="12655845" cy="69915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6010" y="1920046"/>
              <a:ext cx="12572077" cy="690773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28063" y="8752698"/>
            <a:ext cx="19089370" cy="1621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260" dirty="0">
                <a:latin typeface="Liberation Sans Narrow"/>
                <a:cs typeface="Liberation Sans Narrow"/>
              </a:rPr>
              <a:t>Here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114" dirty="0">
                <a:latin typeface="Liberation Sans Narrow"/>
                <a:cs typeface="Liberation Sans Narrow"/>
              </a:rPr>
              <a:t>we’ve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65" dirty="0">
                <a:latin typeface="Liberation Sans Narrow"/>
                <a:cs typeface="Liberation Sans Narrow"/>
              </a:rPr>
              <a:t>used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200" dirty="0">
                <a:latin typeface="Liberation Sans Narrow"/>
                <a:cs typeface="Liberation Sans Narrow"/>
              </a:rPr>
              <a:t>the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135" dirty="0">
                <a:latin typeface="Liberation Sans Narrow"/>
                <a:cs typeface="Liberation Sans Narrow"/>
              </a:rPr>
              <a:t>linear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114" dirty="0">
                <a:latin typeface="Liberation Sans Narrow"/>
                <a:cs typeface="Liberation Sans Narrow"/>
              </a:rPr>
              <a:t>regression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180" dirty="0">
                <a:latin typeface="Liberation Sans Narrow"/>
                <a:cs typeface="Liberation Sans Narrow"/>
              </a:rPr>
              <a:t>algorithm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280" dirty="0">
                <a:latin typeface="Liberation Sans Narrow"/>
                <a:cs typeface="Liberation Sans Narrow"/>
              </a:rPr>
              <a:t>for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165" dirty="0">
                <a:latin typeface="Liberation Sans Narrow"/>
                <a:cs typeface="Liberation Sans Narrow"/>
              </a:rPr>
              <a:t>fitting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200" dirty="0">
                <a:latin typeface="Liberation Sans Narrow"/>
                <a:cs typeface="Liberation Sans Narrow"/>
              </a:rPr>
              <a:t>the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80" dirty="0">
                <a:latin typeface="Liberation Sans Narrow"/>
                <a:cs typeface="Liberation Sans Narrow"/>
              </a:rPr>
              <a:t>data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260" dirty="0">
                <a:latin typeface="Liberation Sans Narrow"/>
                <a:cs typeface="Liberation Sans Narrow"/>
              </a:rPr>
              <a:t>into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200" dirty="0">
                <a:latin typeface="Liberation Sans Narrow"/>
                <a:cs typeface="Liberation Sans Narrow"/>
              </a:rPr>
              <a:t>the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210" dirty="0">
                <a:latin typeface="Liberation Sans Narrow"/>
                <a:cs typeface="Liberation Sans Narrow"/>
              </a:rPr>
              <a:t>model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170" dirty="0">
                <a:latin typeface="Liberation Sans Narrow"/>
                <a:cs typeface="Liberation Sans Narrow"/>
              </a:rPr>
              <a:t>after</a:t>
            </a:r>
            <a:r>
              <a:rPr sz="3200" spc="195" dirty="0">
                <a:latin typeface="Liberation Sans Narrow"/>
                <a:cs typeface="Liberation Sans Narrow"/>
              </a:rPr>
              <a:t> which </a:t>
            </a:r>
            <a:r>
              <a:rPr sz="3200" spc="204" dirty="0">
                <a:latin typeface="Liberation Sans Narrow"/>
                <a:cs typeface="Liberation Sans Narrow"/>
              </a:rPr>
              <a:t>we</a:t>
            </a:r>
            <a:endParaRPr sz="32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r>
              <a:rPr sz="3200" spc="130" dirty="0">
                <a:latin typeface="Liberation Sans Narrow"/>
                <a:cs typeface="Liberation Sans Narrow"/>
              </a:rPr>
              <a:t>Calculated</a:t>
            </a:r>
            <a:r>
              <a:rPr sz="3200" spc="190" dirty="0">
                <a:latin typeface="Liberation Sans Narrow"/>
                <a:cs typeface="Liberation Sans Narrow"/>
              </a:rPr>
              <a:t> </a:t>
            </a:r>
            <a:r>
              <a:rPr sz="3200" spc="200" dirty="0">
                <a:latin typeface="Liberation Sans Narrow"/>
                <a:cs typeface="Liberation Sans Narrow"/>
              </a:rPr>
              <a:t>the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455" dirty="0">
                <a:latin typeface="Liberation Sans Narrow"/>
                <a:cs typeface="Liberation Sans Narrow"/>
              </a:rPr>
              <a:t>r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95" dirty="0">
                <a:latin typeface="Liberation Sans Narrow"/>
                <a:cs typeface="Liberation Sans Narrow"/>
              </a:rPr>
              <a:t>squared</a:t>
            </a:r>
            <a:r>
              <a:rPr sz="3200" spc="190" dirty="0">
                <a:latin typeface="Liberation Sans Narrow"/>
                <a:cs typeface="Liberation Sans Narrow"/>
              </a:rPr>
              <a:t> </a:t>
            </a:r>
            <a:r>
              <a:rPr sz="3200" spc="60" dirty="0">
                <a:latin typeface="Liberation Sans Narrow"/>
                <a:cs typeface="Liberation Sans Narrow"/>
              </a:rPr>
              <a:t>value</a:t>
            </a:r>
            <a:r>
              <a:rPr sz="3200" spc="195" dirty="0">
                <a:latin typeface="Liberation Sans Narrow"/>
                <a:cs typeface="Liberation Sans Narrow"/>
              </a:rPr>
              <a:t> which </a:t>
            </a:r>
            <a:r>
              <a:rPr sz="3200" spc="135" dirty="0">
                <a:latin typeface="Liberation Sans Narrow"/>
                <a:cs typeface="Liberation Sans Narrow"/>
              </a:rPr>
              <a:t>indicated</a:t>
            </a:r>
            <a:r>
              <a:rPr sz="3200" spc="190" dirty="0">
                <a:latin typeface="Liberation Sans Narrow"/>
                <a:cs typeface="Liberation Sans Narrow"/>
              </a:rPr>
              <a:t> </a:t>
            </a:r>
            <a:r>
              <a:rPr sz="3200" spc="200" dirty="0">
                <a:latin typeface="Liberation Sans Narrow"/>
                <a:cs typeface="Liberation Sans Narrow"/>
              </a:rPr>
              <a:t>the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250" dirty="0">
                <a:latin typeface="Liberation Sans Narrow"/>
                <a:cs typeface="Liberation Sans Narrow"/>
              </a:rPr>
              <a:t>better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200" dirty="0">
                <a:latin typeface="Liberation Sans Narrow"/>
                <a:cs typeface="Liberation Sans Narrow"/>
              </a:rPr>
              <a:t>fit</a:t>
            </a:r>
            <a:r>
              <a:rPr sz="3200" spc="190" dirty="0">
                <a:latin typeface="Liberation Sans Narrow"/>
                <a:cs typeface="Liberation Sans Narrow"/>
              </a:rPr>
              <a:t> </a:t>
            </a:r>
            <a:r>
              <a:rPr sz="3200" spc="210" dirty="0">
                <a:latin typeface="Liberation Sans Narrow"/>
                <a:cs typeface="Liberation Sans Narrow"/>
              </a:rPr>
              <a:t>of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200" dirty="0">
                <a:latin typeface="Liberation Sans Narrow"/>
                <a:cs typeface="Liberation Sans Narrow"/>
              </a:rPr>
              <a:t>the</a:t>
            </a:r>
            <a:r>
              <a:rPr sz="3200" spc="195" dirty="0">
                <a:latin typeface="Liberation Sans Narrow"/>
                <a:cs typeface="Liberation Sans Narrow"/>
              </a:rPr>
              <a:t> </a:t>
            </a:r>
            <a:r>
              <a:rPr sz="3200" spc="155" dirty="0">
                <a:latin typeface="Liberation Sans Narrow"/>
                <a:cs typeface="Liberation Sans Narrow"/>
              </a:rPr>
              <a:t>model</a:t>
            </a:r>
            <a:r>
              <a:rPr sz="3800" spc="155" dirty="0">
                <a:latin typeface="Liberation Sans Narrow"/>
                <a:cs typeface="Liberation Sans Narrow"/>
              </a:rPr>
              <a:t>.</a:t>
            </a:r>
            <a:endParaRPr sz="3800">
              <a:latin typeface="Liberation Sans Narrow"/>
              <a:cs typeface="Liberation Sans Narr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5169</Words>
  <Application>WPS Presentation</Application>
  <PresentationFormat>On-screen Show (4:3)</PresentationFormat>
  <Paragraphs>90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Liberation Sans Narrow</vt:lpstr>
      <vt:lpstr>Segoe Print</vt:lpstr>
      <vt:lpstr>Times New Roman</vt:lpstr>
      <vt:lpstr>Arial</vt:lpstr>
      <vt:lpstr>Trebuchet MS</vt:lpstr>
      <vt:lpstr>Microsoft YaHei</vt:lpstr>
      <vt:lpstr>Arial Unicode MS</vt:lpstr>
      <vt:lpstr>Calibri</vt:lpstr>
      <vt:lpstr>Office Theme</vt:lpstr>
      <vt:lpstr>PowerPoint 演示文稿</vt:lpstr>
      <vt:lpstr>Air Quality Index (AQI) prediction is a critical tool for safeguarding public health and the environment. AQI measures the concentration of various pollutants in the air, providing a clear indicator of air quality and potential health risks. Predicting AQI enables proactive measures to mitigate pollution, inform policy decisions, and protect communities.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 hope you enjoyed this as much as we enjoyed preparing this.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AQI Prediction ppt pdf OM</dc:title>
  <dc:creator/>
  <cp:lastModifiedBy>Dhruv Kundrai</cp:lastModifiedBy>
  <cp:revision>1</cp:revision>
  <dcterms:created xsi:type="dcterms:W3CDTF">2024-05-17T05:37:07Z</dcterms:created>
  <dcterms:modified xsi:type="dcterms:W3CDTF">2024-05-17T05:37:07Z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2024-05-16T05:30:00Z</vt:filetime>
  </property>
  <property fmtid="{D5CDD505-2E9C-101B-9397-08002B2CF9AE}" pid="3" name="Creator">
    <vt:lpwstr>Keynote</vt:lpwstr>
  </property>
  <property fmtid="{D5CDD505-2E9C-101B-9397-08002B2CF9AE}" pid="4" name="LastSaved">
    <vt:filetime>2024-05-17T05:30:00Z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ICV">
    <vt:lpwstr>73E9BC401861406CB56A6E37F5F591B5_12</vt:lpwstr>
  </property>
  <property fmtid="{D5CDD505-2E9C-101B-9397-08002B2CF9AE}" pid="7" name="KSOProductBuildVer">
    <vt:lpwstr>1033-12.2.0.16909</vt:lpwstr>
  </property>
</Properties>
</file>